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6"/>
  </p:notesMasterIdLst>
  <p:handoutMasterIdLst>
    <p:handoutMasterId r:id="rId37"/>
  </p:handoutMasterIdLst>
  <p:sldIdLst>
    <p:sldId id="263" r:id="rId6"/>
    <p:sldId id="266" r:id="rId7"/>
    <p:sldId id="347" r:id="rId8"/>
    <p:sldId id="348" r:id="rId9"/>
    <p:sldId id="343" r:id="rId10"/>
    <p:sldId id="293" r:id="rId11"/>
    <p:sldId id="349" r:id="rId12"/>
    <p:sldId id="350" r:id="rId13"/>
    <p:sldId id="351" r:id="rId14"/>
    <p:sldId id="352" r:id="rId15"/>
    <p:sldId id="304" r:id="rId16"/>
    <p:sldId id="340" r:id="rId17"/>
    <p:sldId id="276" r:id="rId18"/>
    <p:sldId id="278" r:id="rId19"/>
    <p:sldId id="277" r:id="rId20"/>
    <p:sldId id="282" r:id="rId21"/>
    <p:sldId id="358" r:id="rId22"/>
    <p:sldId id="297" r:id="rId23"/>
    <p:sldId id="303" r:id="rId24"/>
    <p:sldId id="284" r:id="rId25"/>
    <p:sldId id="306" r:id="rId26"/>
    <p:sldId id="353" r:id="rId27"/>
    <p:sldId id="354" r:id="rId28"/>
    <p:sldId id="356" r:id="rId29"/>
    <p:sldId id="357" r:id="rId30"/>
    <p:sldId id="335" r:id="rId31"/>
    <p:sldId id="336" r:id="rId32"/>
    <p:sldId id="337" r:id="rId33"/>
    <p:sldId id="339" r:id="rId34"/>
    <p:sldId id="283" r:id="rId35"/>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A3"/>
    <a:srgbClr val="0000FF"/>
    <a:srgbClr val="336699"/>
    <a:srgbClr val="003A8B"/>
    <a:srgbClr val="FF0000"/>
    <a:srgbClr val="004BD3"/>
    <a:srgbClr val="002A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78" autoAdjust="0"/>
    <p:restoredTop sz="96652" autoAdjust="0"/>
  </p:normalViewPr>
  <p:slideViewPr>
    <p:cSldViewPr snapToObjects="1">
      <p:cViewPr>
        <p:scale>
          <a:sx n="96" d="100"/>
          <a:sy n="96" d="100"/>
        </p:scale>
        <p:origin x="-1267" y="-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p:scale>
          <a:sx n="80" d="100"/>
          <a:sy n="80" d="100"/>
        </p:scale>
        <p:origin x="3936" y="282"/>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oleObject" Target="file:///C:\Users\stevm\AppData\Local\Microsoft\Windows\Temporary%20Internet%20Files\Content.Outlook\SW9EAEGP\NI%20168-9%20Data%202017.xlsx" TargetMode="External"/><Relationship Id="rId1" Type="http://schemas.openxmlformats.org/officeDocument/2006/relationships/themeOverride" Target="../theme/themeOverride1.xml"/><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rgbClr val="003AA3"/>
                </a:solidFill>
                <a:latin typeface="Arial" panose="020B0604020202020204" pitchFamily="34" charset="0"/>
                <a:ea typeface="+mn-ea"/>
                <a:cs typeface="Arial" panose="020B0604020202020204" pitchFamily="34" charset="0"/>
              </a:defRPr>
            </a:pPr>
            <a:r>
              <a:rPr lang="en-GB" sz="1800" dirty="0"/>
              <a:t>Percentage of roads where maintenance should be considered</a:t>
            </a:r>
          </a:p>
        </c:rich>
      </c:tx>
      <c:layout>
        <c:manualLayout>
          <c:xMode val="edge"/>
          <c:yMode val="edge"/>
          <c:x val="0.23176183385639954"/>
          <c:y val="2.1428571428571429E-2"/>
        </c:manualLayout>
      </c:layout>
      <c:overlay val="0"/>
      <c:spPr>
        <a:noFill/>
        <a:ln>
          <a:noFill/>
        </a:ln>
        <a:effectLst/>
      </c:spPr>
    </c:title>
    <c:autoTitleDeleted val="0"/>
    <c:plotArea>
      <c:layout/>
      <c:lineChart>
        <c:grouping val="standard"/>
        <c:varyColors val="0"/>
        <c:ser>
          <c:idx val="0"/>
          <c:order val="0"/>
          <c:tx>
            <c:strRef>
              <c:f>Summary!$A$2</c:f>
              <c:strCache>
                <c:ptCount val="1"/>
                <c:pt idx="0">
                  <c:v>A Roads (NI 168)</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cat>
            <c:strRef>
              <c:f>Summary!$B$1:$I$1</c:f>
              <c:strCache>
                <c:ptCount val="8"/>
                <c:pt idx="0">
                  <c:v>2008-2010</c:v>
                </c:pt>
                <c:pt idx="1">
                  <c:v>2009-2011</c:v>
                </c:pt>
                <c:pt idx="2">
                  <c:v>2010-2012</c:v>
                </c:pt>
                <c:pt idx="3">
                  <c:v>2011-2013</c:v>
                </c:pt>
                <c:pt idx="4">
                  <c:v>2012-2014</c:v>
                </c:pt>
                <c:pt idx="5">
                  <c:v>2013-2015</c:v>
                </c:pt>
                <c:pt idx="6">
                  <c:v>2014-2016</c:v>
                </c:pt>
                <c:pt idx="7">
                  <c:v>2015-2017</c:v>
                </c:pt>
              </c:strCache>
            </c:strRef>
          </c:cat>
          <c:val>
            <c:numRef>
              <c:f>Summary!$B$2:$I$2</c:f>
              <c:numCache>
                <c:formatCode>0.0</c:formatCode>
                <c:ptCount val="8"/>
                <c:pt idx="0">
                  <c:v>3.8016512523319972</c:v>
                </c:pt>
                <c:pt idx="1">
                  <c:v>3.5904633469353584</c:v>
                </c:pt>
                <c:pt idx="2">
                  <c:v>4.7836986886403681</c:v>
                </c:pt>
                <c:pt idx="3">
                  <c:v>3.8618883213756119</c:v>
                </c:pt>
                <c:pt idx="4">
                  <c:v>2.5310231368590688</c:v>
                </c:pt>
                <c:pt idx="5">
                  <c:v>3</c:v>
                </c:pt>
                <c:pt idx="6">
                  <c:v>2.5075744820354933</c:v>
                </c:pt>
                <c:pt idx="7">
                  <c:v>2.1</c:v>
                </c:pt>
              </c:numCache>
            </c:numRef>
          </c:val>
          <c:smooth val="0"/>
          <c:extLst xmlns:c16r2="http://schemas.microsoft.com/office/drawing/2015/06/chart">
            <c:ext xmlns:c16="http://schemas.microsoft.com/office/drawing/2014/chart" uri="{C3380CC4-5D6E-409C-BE32-E72D297353CC}">
              <c16:uniqueId val="{00000000-461E-4780-80CD-B713C28410DF}"/>
            </c:ext>
          </c:extLst>
        </c:ser>
        <c:ser>
          <c:idx val="1"/>
          <c:order val="1"/>
          <c:tx>
            <c:strRef>
              <c:f>Summary!$A$3</c:f>
              <c:strCache>
                <c:ptCount val="1"/>
                <c:pt idx="0">
                  <c:v>B Roads (NI 169)</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elete val="1"/>
          </c:dLbls>
          <c:cat>
            <c:strRef>
              <c:f>Summary!$B$1:$I$1</c:f>
              <c:strCache>
                <c:ptCount val="8"/>
                <c:pt idx="0">
                  <c:v>2008-2010</c:v>
                </c:pt>
                <c:pt idx="1">
                  <c:v>2009-2011</c:v>
                </c:pt>
                <c:pt idx="2">
                  <c:v>2010-2012</c:v>
                </c:pt>
                <c:pt idx="3">
                  <c:v>2011-2013</c:v>
                </c:pt>
                <c:pt idx="4">
                  <c:v>2012-2014</c:v>
                </c:pt>
                <c:pt idx="5">
                  <c:v>2013-2015</c:v>
                </c:pt>
                <c:pt idx="6">
                  <c:v>2014-2016</c:v>
                </c:pt>
                <c:pt idx="7">
                  <c:v>2015-2017</c:v>
                </c:pt>
              </c:strCache>
            </c:strRef>
          </c:cat>
          <c:val>
            <c:numRef>
              <c:f>Summary!$B$3:$I$3</c:f>
              <c:numCache>
                <c:formatCode>0.0</c:formatCode>
                <c:ptCount val="8"/>
                <c:pt idx="0">
                  <c:v>6.2005145504233941</c:v>
                </c:pt>
                <c:pt idx="1">
                  <c:v>7.9462224088988869</c:v>
                </c:pt>
                <c:pt idx="2">
                  <c:v>10.513227368680642</c:v>
                </c:pt>
                <c:pt idx="3">
                  <c:v>9.5528051083973526</c:v>
                </c:pt>
                <c:pt idx="4">
                  <c:v>6.9027979605718093</c:v>
                </c:pt>
                <c:pt idx="5">
                  <c:v>6</c:v>
                </c:pt>
                <c:pt idx="6">
                  <c:v>6.3413418855175703</c:v>
                </c:pt>
                <c:pt idx="7">
                  <c:v>4.1999777177921969</c:v>
                </c:pt>
              </c:numCache>
            </c:numRef>
          </c:val>
          <c:smooth val="0"/>
          <c:extLst xmlns:c16r2="http://schemas.microsoft.com/office/drawing/2015/06/chart">
            <c:ext xmlns:c16="http://schemas.microsoft.com/office/drawing/2014/chart" uri="{C3380CC4-5D6E-409C-BE32-E72D297353CC}">
              <c16:uniqueId val="{00000001-461E-4780-80CD-B713C28410DF}"/>
            </c:ext>
          </c:extLst>
        </c:ser>
        <c:ser>
          <c:idx val="2"/>
          <c:order val="2"/>
          <c:tx>
            <c:strRef>
              <c:f>Summary!$A$4</c:f>
              <c:strCache>
                <c:ptCount val="1"/>
                <c:pt idx="0">
                  <c:v>C Roads (NI 169)</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elete val="1"/>
          </c:dLbls>
          <c:cat>
            <c:strRef>
              <c:f>Summary!$B$1:$I$1</c:f>
              <c:strCache>
                <c:ptCount val="8"/>
                <c:pt idx="0">
                  <c:v>2008-2010</c:v>
                </c:pt>
                <c:pt idx="1">
                  <c:v>2009-2011</c:v>
                </c:pt>
                <c:pt idx="2">
                  <c:v>2010-2012</c:v>
                </c:pt>
                <c:pt idx="3">
                  <c:v>2011-2013</c:v>
                </c:pt>
                <c:pt idx="4">
                  <c:v>2012-2014</c:v>
                </c:pt>
                <c:pt idx="5">
                  <c:v>2013-2015</c:v>
                </c:pt>
                <c:pt idx="6">
                  <c:v>2014-2016</c:v>
                </c:pt>
                <c:pt idx="7">
                  <c:v>2015-2017</c:v>
                </c:pt>
              </c:strCache>
            </c:strRef>
          </c:cat>
          <c:val>
            <c:numRef>
              <c:f>Summary!$B$4:$I$4</c:f>
              <c:numCache>
                <c:formatCode>0.0</c:formatCode>
                <c:ptCount val="8"/>
                <c:pt idx="0">
                  <c:v>9.9122939971256354</c:v>
                </c:pt>
                <c:pt idx="1">
                  <c:v>9.6383795780668073</c:v>
                </c:pt>
                <c:pt idx="2">
                  <c:v>10.325303055638255</c:v>
                </c:pt>
                <c:pt idx="3">
                  <c:v>8.7563427477261833</c:v>
                </c:pt>
                <c:pt idx="4">
                  <c:v>7.7775467357109802</c:v>
                </c:pt>
                <c:pt idx="5">
                  <c:v>7.2518482845906256</c:v>
                </c:pt>
                <c:pt idx="6">
                  <c:v>6.1974930156881793</c:v>
                </c:pt>
                <c:pt idx="7">
                  <c:v>7.1000314294694142</c:v>
                </c:pt>
              </c:numCache>
            </c:numRef>
          </c:val>
          <c:smooth val="0"/>
          <c:extLst xmlns:c16r2="http://schemas.microsoft.com/office/drawing/2015/06/chart">
            <c:ext xmlns:c16="http://schemas.microsoft.com/office/drawing/2014/chart" uri="{C3380CC4-5D6E-409C-BE32-E72D297353CC}">
              <c16:uniqueId val="{00000002-461E-4780-80CD-B713C28410DF}"/>
            </c:ext>
          </c:extLst>
        </c:ser>
        <c:ser>
          <c:idx val="3"/>
          <c:order val="3"/>
          <c:tx>
            <c:strRef>
              <c:f>Summary!$A$5</c:f>
              <c:strCache>
                <c:ptCount val="1"/>
                <c:pt idx="0">
                  <c:v>U Class (BV224b)</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elete val="1"/>
          </c:dLbls>
          <c:cat>
            <c:strRef>
              <c:f>Summary!$B$1:$I$1</c:f>
              <c:strCache>
                <c:ptCount val="8"/>
                <c:pt idx="0">
                  <c:v>2008-2010</c:v>
                </c:pt>
                <c:pt idx="1">
                  <c:v>2009-2011</c:v>
                </c:pt>
                <c:pt idx="2">
                  <c:v>2010-2012</c:v>
                </c:pt>
                <c:pt idx="3">
                  <c:v>2011-2013</c:v>
                </c:pt>
                <c:pt idx="4">
                  <c:v>2012-2014</c:v>
                </c:pt>
                <c:pt idx="5">
                  <c:v>2013-2015</c:v>
                </c:pt>
                <c:pt idx="6">
                  <c:v>2014-2016</c:v>
                </c:pt>
                <c:pt idx="7">
                  <c:v>2015-2017</c:v>
                </c:pt>
              </c:strCache>
            </c:strRef>
          </c:cat>
          <c:val>
            <c:numRef>
              <c:f>Summary!$B$5:$I$5</c:f>
              <c:numCache>
                <c:formatCode>0.0</c:formatCode>
                <c:ptCount val="8"/>
                <c:pt idx="1">
                  <c:v>27.239098416328893</c:v>
                </c:pt>
                <c:pt idx="2">
                  <c:v>29.766885453486854</c:v>
                </c:pt>
                <c:pt idx="3">
                  <c:v>31.35288554946532</c:v>
                </c:pt>
                <c:pt idx="4">
                  <c:v>30.7423703992315</c:v>
                </c:pt>
                <c:pt idx="5">
                  <c:v>28.874637397429261</c:v>
                </c:pt>
                <c:pt idx="6">
                  <c:v>25.389402696158353</c:v>
                </c:pt>
                <c:pt idx="7">
                  <c:v>23.000010615240612</c:v>
                </c:pt>
              </c:numCache>
            </c:numRef>
          </c:val>
          <c:smooth val="0"/>
          <c:extLst xmlns:c16r2="http://schemas.microsoft.com/office/drawing/2015/06/chart">
            <c:ext xmlns:c16="http://schemas.microsoft.com/office/drawing/2014/chart" uri="{C3380CC4-5D6E-409C-BE32-E72D297353CC}">
              <c16:uniqueId val="{00000003-461E-4780-80CD-B713C28410DF}"/>
            </c:ext>
          </c:extLst>
        </c:ser>
        <c:dLbls>
          <c:dLblPos val="ctr"/>
          <c:showLegendKey val="0"/>
          <c:showVal val="1"/>
          <c:showCatName val="0"/>
          <c:showSerName val="0"/>
          <c:showPercent val="0"/>
          <c:showBubbleSize val="0"/>
        </c:dLbls>
        <c:marker val="1"/>
        <c:smooth val="0"/>
        <c:axId val="63522688"/>
        <c:axId val="63524864"/>
      </c:lineChart>
      <c:catAx>
        <c:axId val="6352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3AA3"/>
                </a:solidFill>
                <a:latin typeface="Arial" panose="020B0604020202020204" pitchFamily="34" charset="0"/>
                <a:ea typeface="+mn-ea"/>
                <a:cs typeface="Arial" panose="020B0604020202020204" pitchFamily="34" charset="0"/>
              </a:defRPr>
            </a:pPr>
            <a:endParaRPr lang="en-US"/>
          </a:p>
        </c:txPr>
        <c:crossAx val="63524864"/>
        <c:crosses val="autoZero"/>
        <c:auto val="1"/>
        <c:lblAlgn val="ctr"/>
        <c:lblOffset val="100"/>
        <c:noMultiLvlLbl val="0"/>
      </c:catAx>
      <c:valAx>
        <c:axId val="63524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rgbClr val="003AA3"/>
                    </a:solidFill>
                    <a:latin typeface="Arial" panose="020B0604020202020204" pitchFamily="34" charset="0"/>
                    <a:ea typeface="+mn-ea"/>
                    <a:cs typeface="Arial" panose="020B0604020202020204" pitchFamily="34" charset="0"/>
                  </a:defRPr>
                </a:pPr>
                <a:r>
                  <a:rPr lang="en-GB"/>
                  <a:t>Percentage of road type</a:t>
                </a:r>
              </a:p>
            </c:rich>
          </c:tx>
          <c:layout>
            <c:manualLayout>
              <c:xMode val="edge"/>
              <c:yMode val="edge"/>
              <c:x val="1.5503874248375616E-2"/>
              <c:y val="0.37567079115110613"/>
            </c:manualLayout>
          </c:layout>
          <c:overlay val="0"/>
          <c:spPr>
            <a:noFill/>
            <a:ln>
              <a:noFill/>
            </a:ln>
            <a:effectLst/>
          </c:sp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003AA3"/>
                </a:solidFill>
                <a:latin typeface="Arial" panose="020B0604020202020204" pitchFamily="34" charset="0"/>
                <a:ea typeface="+mn-ea"/>
                <a:cs typeface="Arial" panose="020B0604020202020204" pitchFamily="34" charset="0"/>
              </a:defRPr>
            </a:pPr>
            <a:endParaRPr lang="en-US"/>
          </a:p>
        </c:txPr>
        <c:crossAx val="635226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1" i="0" u="none" strike="noStrike" kern="1200" baseline="0">
                <a:solidFill>
                  <a:srgbClr val="003AA3"/>
                </a:solidFill>
                <a:latin typeface="Arial" panose="020B0604020202020204" pitchFamily="34" charset="0"/>
                <a:ea typeface="+mn-ea"/>
                <a:cs typeface="Arial" panose="020B0604020202020204" pitchFamily="34" charset="0"/>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rgbClr val="003AA3"/>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b="1">
          <a:solidFill>
            <a:srgbClr val="003AA3"/>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145" cy="496888"/>
          </a:xfrm>
          <a:prstGeom prst="rect">
            <a:avLst/>
          </a:prstGeom>
        </p:spPr>
        <p:txBody>
          <a:bodyPr vert="horz" wrap="square" lIns="91440" tIns="45720" rIns="91440" bIns="45720" numCol="1" anchor="t" anchorCtr="0" compatLnSpc="1">
            <a:prstTxWarp prst="textNoShape">
              <a:avLst/>
            </a:prstTxWarp>
          </a:bodyPr>
          <a:lstStyle>
            <a:lvl1pPr>
              <a:defRPr sz="1200">
                <a:ea typeface="Geneva" pitchFamily="-107" charset="0"/>
                <a:cs typeface="Geneva" pitchFamily="-107" charset="0"/>
              </a:defRPr>
            </a:lvl1pPr>
          </a:lstStyle>
          <a:p>
            <a:pPr>
              <a:defRPr/>
            </a:pPr>
            <a:endParaRPr lang="en-US" altLang="en-US"/>
          </a:p>
        </p:txBody>
      </p:sp>
      <p:sp>
        <p:nvSpPr>
          <p:cNvPr id="3" name="Date Placeholder 2"/>
          <p:cNvSpPr>
            <a:spLocks noGrp="1"/>
          </p:cNvSpPr>
          <p:nvPr>
            <p:ph type="dt" sz="quarter" idx="1"/>
          </p:nvPr>
        </p:nvSpPr>
        <p:spPr>
          <a:xfrm>
            <a:off x="3849911" y="0"/>
            <a:ext cx="2946144" cy="496888"/>
          </a:xfrm>
          <a:prstGeom prst="rect">
            <a:avLst/>
          </a:prstGeom>
        </p:spPr>
        <p:txBody>
          <a:bodyPr vert="horz" wrap="square" lIns="91440" tIns="45720" rIns="91440" bIns="45720" numCol="1" anchor="t" anchorCtr="0" compatLnSpc="1">
            <a:prstTxWarp prst="textNoShape">
              <a:avLst/>
            </a:prstTxWarp>
          </a:bodyPr>
          <a:lstStyle>
            <a:lvl1pPr algn="r">
              <a:defRPr sz="1200">
                <a:cs typeface="Geneva" charset="0"/>
              </a:defRPr>
            </a:lvl1pPr>
          </a:lstStyle>
          <a:p>
            <a:pPr>
              <a:defRPr/>
            </a:pPr>
            <a:fld id="{139E240C-4744-124D-8960-B1F7397CCEF5}" type="datetime1">
              <a:rPr lang="en-US"/>
              <a:pPr>
                <a:defRPr/>
              </a:pPr>
              <a:t>9/30/2017</a:t>
            </a:fld>
            <a:endParaRPr lang="en-US"/>
          </a:p>
        </p:txBody>
      </p:sp>
      <p:sp>
        <p:nvSpPr>
          <p:cNvPr id="4" name="Footer Placeholder 3"/>
          <p:cNvSpPr>
            <a:spLocks noGrp="1"/>
          </p:cNvSpPr>
          <p:nvPr>
            <p:ph type="ftr" sz="quarter" idx="2"/>
          </p:nvPr>
        </p:nvSpPr>
        <p:spPr>
          <a:xfrm>
            <a:off x="1" y="9428164"/>
            <a:ext cx="2946145" cy="496887"/>
          </a:xfrm>
          <a:prstGeom prst="rect">
            <a:avLst/>
          </a:prstGeom>
        </p:spPr>
        <p:txBody>
          <a:bodyPr vert="horz" wrap="square" lIns="91440" tIns="45720" rIns="91440" bIns="45720" numCol="1" anchor="b" anchorCtr="0" compatLnSpc="1">
            <a:prstTxWarp prst="textNoShape">
              <a:avLst/>
            </a:prstTxWarp>
          </a:bodyPr>
          <a:lstStyle>
            <a:lvl1pPr>
              <a:defRPr sz="1200">
                <a:ea typeface="Geneva" pitchFamily="-107" charset="0"/>
                <a:cs typeface="Geneva" pitchFamily="-107" charset="0"/>
              </a:defRPr>
            </a:lvl1pPr>
          </a:lstStyle>
          <a:p>
            <a:pPr>
              <a:defRPr/>
            </a:pPr>
            <a:endParaRPr lang="en-US" altLang="en-US"/>
          </a:p>
        </p:txBody>
      </p:sp>
      <p:sp>
        <p:nvSpPr>
          <p:cNvPr id="5" name="Slide Number Placeholder 4"/>
          <p:cNvSpPr>
            <a:spLocks noGrp="1"/>
          </p:cNvSpPr>
          <p:nvPr>
            <p:ph type="sldNum" sz="quarter" idx="3"/>
          </p:nvPr>
        </p:nvSpPr>
        <p:spPr>
          <a:xfrm>
            <a:off x="3849911" y="9428164"/>
            <a:ext cx="2946144" cy="496887"/>
          </a:xfrm>
          <a:prstGeom prst="rect">
            <a:avLst/>
          </a:prstGeom>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FAB73411-0DEE-274A-B42F-33766E973AE3}" type="slidenum">
              <a:rPr lang="en-US"/>
              <a:pPr>
                <a:defRPr/>
              </a:pPr>
              <a:t>‹#›</a:t>
            </a:fld>
            <a:endParaRPr lang="en-US"/>
          </a:p>
        </p:txBody>
      </p:sp>
    </p:spTree>
    <p:extLst>
      <p:ext uri="{BB962C8B-B14F-4D97-AF65-F5344CB8AC3E}">
        <p14:creationId xmlns:p14="http://schemas.microsoft.com/office/powerpoint/2010/main" val="1202830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145" cy="496888"/>
          </a:xfrm>
          <a:prstGeom prst="rect">
            <a:avLst/>
          </a:prstGeom>
        </p:spPr>
        <p:txBody>
          <a:bodyPr vert="horz" wrap="square" lIns="91440" tIns="45720" rIns="91440" bIns="45720" numCol="1" anchor="t" anchorCtr="0" compatLnSpc="1">
            <a:prstTxWarp prst="textNoShape">
              <a:avLst/>
            </a:prstTxWarp>
          </a:bodyPr>
          <a:lstStyle>
            <a:lvl1pPr>
              <a:defRPr sz="1200">
                <a:ea typeface="Geneva" pitchFamily="-107" charset="0"/>
                <a:cs typeface="Geneva" pitchFamily="-107" charset="0"/>
              </a:defRPr>
            </a:lvl1pPr>
          </a:lstStyle>
          <a:p>
            <a:pPr>
              <a:defRPr/>
            </a:pPr>
            <a:endParaRPr lang="en-US" altLang="en-US"/>
          </a:p>
        </p:txBody>
      </p:sp>
      <p:sp>
        <p:nvSpPr>
          <p:cNvPr id="3" name="Date Placeholder 2"/>
          <p:cNvSpPr>
            <a:spLocks noGrp="1"/>
          </p:cNvSpPr>
          <p:nvPr>
            <p:ph type="dt" idx="1"/>
          </p:nvPr>
        </p:nvSpPr>
        <p:spPr>
          <a:xfrm>
            <a:off x="3849911" y="0"/>
            <a:ext cx="2946144" cy="496888"/>
          </a:xfrm>
          <a:prstGeom prst="rect">
            <a:avLst/>
          </a:prstGeom>
        </p:spPr>
        <p:txBody>
          <a:bodyPr vert="horz" wrap="square" lIns="91440" tIns="45720" rIns="91440" bIns="45720" numCol="1" anchor="t" anchorCtr="0" compatLnSpc="1">
            <a:prstTxWarp prst="textNoShape">
              <a:avLst/>
            </a:prstTxWarp>
          </a:bodyPr>
          <a:lstStyle>
            <a:lvl1pPr algn="r">
              <a:defRPr sz="1200">
                <a:cs typeface="Geneva" charset="0"/>
              </a:defRPr>
            </a:lvl1pPr>
          </a:lstStyle>
          <a:p>
            <a:pPr>
              <a:defRPr/>
            </a:pPr>
            <a:fld id="{780FDF9C-297A-0A45-B9F9-CAAB4301CAFA}" type="datetime1">
              <a:rPr lang="en-US"/>
              <a:pPr>
                <a:defRPr/>
              </a:pPr>
              <a:t>9/30/2017</a:t>
            </a:fld>
            <a:endParaRPr lang="en-US"/>
          </a:p>
        </p:txBody>
      </p:sp>
      <p:sp>
        <p:nvSpPr>
          <p:cNvPr id="4" name="Slide Image Placeholder 3"/>
          <p:cNvSpPr>
            <a:spLocks noGrp="1" noRot="1" noChangeAspect="1"/>
          </p:cNvSpPr>
          <p:nvPr>
            <p:ph type="sldImg" idx="2"/>
          </p:nvPr>
        </p:nvSpPr>
        <p:spPr>
          <a:xfrm>
            <a:off x="917575" y="744538"/>
            <a:ext cx="4964113" cy="3722687"/>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noProof="0"/>
          </a:p>
        </p:txBody>
      </p:sp>
      <p:sp>
        <p:nvSpPr>
          <p:cNvPr id="5" name="Notes Placeholder 4"/>
          <p:cNvSpPr>
            <a:spLocks noGrp="1"/>
          </p:cNvSpPr>
          <p:nvPr>
            <p:ph type="body" sz="quarter" idx="3"/>
          </p:nvPr>
        </p:nvSpPr>
        <p:spPr>
          <a:xfrm>
            <a:off x="680254" y="4714876"/>
            <a:ext cx="5437168" cy="4467225"/>
          </a:xfrm>
          <a:prstGeom prst="rect">
            <a:avLst/>
          </a:prstGeom>
        </p:spPr>
        <p:txBody>
          <a:bodyPr vert="horz" wrap="square" lIns="91440" tIns="45720" rIns="91440" bIns="45720" numCol="1" anchor="t" anchorCtr="0" compatLnSpc="1">
            <a:prstTxWarp prst="textNoShape">
              <a:avLst/>
            </a:prstTxWarp>
            <a:normAutofit/>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endParaRPr lang="en-US" altLang="en-US" noProof="0"/>
          </a:p>
        </p:txBody>
      </p:sp>
      <p:sp>
        <p:nvSpPr>
          <p:cNvPr id="6" name="Footer Placeholder 5"/>
          <p:cNvSpPr>
            <a:spLocks noGrp="1"/>
          </p:cNvSpPr>
          <p:nvPr>
            <p:ph type="ftr" sz="quarter" idx="4"/>
          </p:nvPr>
        </p:nvSpPr>
        <p:spPr>
          <a:xfrm>
            <a:off x="1" y="9428164"/>
            <a:ext cx="2946145" cy="496887"/>
          </a:xfrm>
          <a:prstGeom prst="rect">
            <a:avLst/>
          </a:prstGeom>
        </p:spPr>
        <p:txBody>
          <a:bodyPr vert="horz" wrap="square" lIns="91440" tIns="45720" rIns="91440" bIns="45720" numCol="1" anchor="b" anchorCtr="0" compatLnSpc="1">
            <a:prstTxWarp prst="textNoShape">
              <a:avLst/>
            </a:prstTxWarp>
          </a:bodyPr>
          <a:lstStyle>
            <a:lvl1pPr>
              <a:defRPr sz="1200">
                <a:ea typeface="Geneva" pitchFamily="-107" charset="0"/>
                <a:cs typeface="Geneva" pitchFamily="-107" charset="0"/>
              </a:defRPr>
            </a:lvl1pPr>
          </a:lstStyle>
          <a:p>
            <a:pPr>
              <a:defRPr/>
            </a:pPr>
            <a:endParaRPr lang="en-US" altLang="en-US"/>
          </a:p>
        </p:txBody>
      </p:sp>
      <p:sp>
        <p:nvSpPr>
          <p:cNvPr id="7" name="Slide Number Placeholder 6"/>
          <p:cNvSpPr>
            <a:spLocks noGrp="1"/>
          </p:cNvSpPr>
          <p:nvPr>
            <p:ph type="sldNum" sz="quarter" idx="5"/>
          </p:nvPr>
        </p:nvSpPr>
        <p:spPr>
          <a:xfrm>
            <a:off x="3849911" y="9428164"/>
            <a:ext cx="2946144" cy="496887"/>
          </a:xfrm>
          <a:prstGeom prst="rect">
            <a:avLst/>
          </a:prstGeom>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0B419E29-B2D0-8A48-A61D-C0F961CF41AA}" type="slidenum">
              <a:rPr lang="en-US"/>
              <a:pPr>
                <a:defRPr/>
              </a:pPr>
              <a:t>‹#›</a:t>
            </a:fld>
            <a:endParaRPr lang="en-US"/>
          </a:p>
        </p:txBody>
      </p:sp>
    </p:spTree>
    <p:extLst>
      <p:ext uri="{BB962C8B-B14F-4D97-AF65-F5344CB8AC3E}">
        <p14:creationId xmlns:p14="http://schemas.microsoft.com/office/powerpoint/2010/main" val="80150978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Geneva" pitchFamily="-107" charset="-128"/>
      </a:defRPr>
    </a:lvl1pPr>
    <a:lvl2pPr marL="457200" algn="l" defTabSz="457200" rtl="0" eaLnBrk="0" fontAlgn="base" hangingPunct="0">
      <a:spcBef>
        <a:spcPct val="30000"/>
      </a:spcBef>
      <a:spcAft>
        <a:spcPct val="0"/>
      </a:spcAft>
      <a:defRPr sz="1200" kern="1200">
        <a:solidFill>
          <a:schemeClr val="tx1"/>
        </a:solidFill>
        <a:latin typeface="+mn-lt"/>
        <a:ea typeface="Geneva" pitchFamily="-107" charset="-128"/>
        <a:cs typeface="Geneva" pitchFamily="-107" charset="0"/>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2687"/>
          </a:xfrm>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1</a:t>
            </a:fld>
            <a:endParaRPr lang="en-US"/>
          </a:p>
        </p:txBody>
      </p:sp>
    </p:spTree>
    <p:extLst>
      <p:ext uri="{BB962C8B-B14F-4D97-AF65-F5344CB8AC3E}">
        <p14:creationId xmlns:p14="http://schemas.microsoft.com/office/powerpoint/2010/main" val="2534654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B419E29-B2D0-8A48-A61D-C0F961CF41A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83007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11</a:t>
            </a:fld>
            <a:endParaRPr lang="en-US"/>
          </a:p>
        </p:txBody>
      </p:sp>
    </p:spTree>
    <p:extLst>
      <p:ext uri="{BB962C8B-B14F-4D97-AF65-F5344CB8AC3E}">
        <p14:creationId xmlns:p14="http://schemas.microsoft.com/office/powerpoint/2010/main" val="2829012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177127B-8F51-4A40-BA31-BB4E5A4DA405}" type="slidenum">
              <a:rPr lang="en-GB" smtClean="0"/>
              <a:t>12</a:t>
            </a:fld>
            <a:endParaRPr lang="en-GB"/>
          </a:p>
        </p:txBody>
      </p:sp>
    </p:spTree>
    <p:extLst>
      <p:ext uri="{BB962C8B-B14F-4D97-AF65-F5344CB8AC3E}">
        <p14:creationId xmlns:p14="http://schemas.microsoft.com/office/powerpoint/2010/main" val="3144358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13</a:t>
            </a:fld>
            <a:endParaRPr lang="en-US"/>
          </a:p>
        </p:txBody>
      </p:sp>
    </p:spTree>
    <p:extLst>
      <p:ext uri="{BB962C8B-B14F-4D97-AF65-F5344CB8AC3E}">
        <p14:creationId xmlns:p14="http://schemas.microsoft.com/office/powerpoint/2010/main" val="4077710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14</a:t>
            </a:fld>
            <a:endParaRPr lang="en-US"/>
          </a:p>
        </p:txBody>
      </p:sp>
    </p:spTree>
    <p:extLst>
      <p:ext uri="{BB962C8B-B14F-4D97-AF65-F5344CB8AC3E}">
        <p14:creationId xmlns:p14="http://schemas.microsoft.com/office/powerpoint/2010/main" val="264739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15</a:t>
            </a:fld>
            <a:endParaRPr lang="en-US"/>
          </a:p>
        </p:txBody>
      </p:sp>
    </p:spTree>
    <p:extLst>
      <p:ext uri="{BB962C8B-B14F-4D97-AF65-F5344CB8AC3E}">
        <p14:creationId xmlns:p14="http://schemas.microsoft.com/office/powerpoint/2010/main" val="2443880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16</a:t>
            </a:fld>
            <a:endParaRPr lang="en-US"/>
          </a:p>
        </p:txBody>
      </p:sp>
    </p:spTree>
    <p:extLst>
      <p:ext uri="{BB962C8B-B14F-4D97-AF65-F5344CB8AC3E}">
        <p14:creationId xmlns:p14="http://schemas.microsoft.com/office/powerpoint/2010/main" val="1397912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17</a:t>
            </a:fld>
            <a:endParaRPr lang="en-US"/>
          </a:p>
        </p:txBody>
      </p:sp>
    </p:spTree>
    <p:extLst>
      <p:ext uri="{BB962C8B-B14F-4D97-AF65-F5344CB8AC3E}">
        <p14:creationId xmlns:p14="http://schemas.microsoft.com/office/powerpoint/2010/main" val="4061104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18</a:t>
            </a:fld>
            <a:endParaRPr lang="en-US"/>
          </a:p>
        </p:txBody>
      </p:sp>
    </p:spTree>
    <p:extLst>
      <p:ext uri="{BB962C8B-B14F-4D97-AF65-F5344CB8AC3E}">
        <p14:creationId xmlns:p14="http://schemas.microsoft.com/office/powerpoint/2010/main" val="2674170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19</a:t>
            </a:fld>
            <a:endParaRPr lang="en-US"/>
          </a:p>
        </p:txBody>
      </p:sp>
    </p:spTree>
    <p:extLst>
      <p:ext uri="{BB962C8B-B14F-4D97-AF65-F5344CB8AC3E}">
        <p14:creationId xmlns:p14="http://schemas.microsoft.com/office/powerpoint/2010/main" val="2958925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2</a:t>
            </a:fld>
            <a:endParaRPr lang="en-US"/>
          </a:p>
        </p:txBody>
      </p:sp>
    </p:spTree>
    <p:extLst>
      <p:ext uri="{BB962C8B-B14F-4D97-AF65-F5344CB8AC3E}">
        <p14:creationId xmlns:p14="http://schemas.microsoft.com/office/powerpoint/2010/main" val="2967622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20</a:t>
            </a:fld>
            <a:endParaRPr lang="en-US"/>
          </a:p>
        </p:txBody>
      </p:sp>
    </p:spTree>
    <p:extLst>
      <p:ext uri="{BB962C8B-B14F-4D97-AF65-F5344CB8AC3E}">
        <p14:creationId xmlns:p14="http://schemas.microsoft.com/office/powerpoint/2010/main" val="1270453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21</a:t>
            </a:fld>
            <a:endParaRPr lang="en-US"/>
          </a:p>
        </p:txBody>
      </p:sp>
    </p:spTree>
    <p:extLst>
      <p:ext uri="{BB962C8B-B14F-4D97-AF65-F5344CB8AC3E}">
        <p14:creationId xmlns:p14="http://schemas.microsoft.com/office/powerpoint/2010/main" val="3130791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22</a:t>
            </a:fld>
            <a:endParaRPr lang="en-US"/>
          </a:p>
        </p:txBody>
      </p:sp>
    </p:spTree>
    <p:extLst>
      <p:ext uri="{BB962C8B-B14F-4D97-AF65-F5344CB8AC3E}">
        <p14:creationId xmlns:p14="http://schemas.microsoft.com/office/powerpoint/2010/main" val="3435117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23</a:t>
            </a:fld>
            <a:endParaRPr lang="en-US"/>
          </a:p>
        </p:txBody>
      </p:sp>
    </p:spTree>
    <p:extLst>
      <p:ext uri="{BB962C8B-B14F-4D97-AF65-F5344CB8AC3E}">
        <p14:creationId xmlns:p14="http://schemas.microsoft.com/office/powerpoint/2010/main" val="4067553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24</a:t>
            </a:fld>
            <a:endParaRPr lang="en-US"/>
          </a:p>
        </p:txBody>
      </p:sp>
    </p:spTree>
    <p:extLst>
      <p:ext uri="{BB962C8B-B14F-4D97-AF65-F5344CB8AC3E}">
        <p14:creationId xmlns:p14="http://schemas.microsoft.com/office/powerpoint/2010/main" val="2841713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25</a:t>
            </a:fld>
            <a:endParaRPr lang="en-US"/>
          </a:p>
        </p:txBody>
      </p:sp>
    </p:spTree>
    <p:extLst>
      <p:ext uri="{BB962C8B-B14F-4D97-AF65-F5344CB8AC3E}">
        <p14:creationId xmlns:p14="http://schemas.microsoft.com/office/powerpoint/2010/main" val="3002518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26</a:t>
            </a:fld>
            <a:endParaRPr lang="en-US"/>
          </a:p>
        </p:txBody>
      </p:sp>
    </p:spTree>
    <p:extLst>
      <p:ext uri="{BB962C8B-B14F-4D97-AF65-F5344CB8AC3E}">
        <p14:creationId xmlns:p14="http://schemas.microsoft.com/office/powerpoint/2010/main" val="657241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27</a:t>
            </a:fld>
            <a:endParaRPr lang="en-US"/>
          </a:p>
        </p:txBody>
      </p:sp>
    </p:spTree>
    <p:extLst>
      <p:ext uri="{BB962C8B-B14F-4D97-AF65-F5344CB8AC3E}">
        <p14:creationId xmlns:p14="http://schemas.microsoft.com/office/powerpoint/2010/main" val="2703231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28</a:t>
            </a:fld>
            <a:endParaRPr lang="en-US"/>
          </a:p>
        </p:txBody>
      </p:sp>
    </p:spTree>
    <p:extLst>
      <p:ext uri="{BB962C8B-B14F-4D97-AF65-F5344CB8AC3E}">
        <p14:creationId xmlns:p14="http://schemas.microsoft.com/office/powerpoint/2010/main" val="3997004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29</a:t>
            </a:fld>
            <a:endParaRPr lang="en-US"/>
          </a:p>
        </p:txBody>
      </p:sp>
    </p:spTree>
    <p:extLst>
      <p:ext uri="{BB962C8B-B14F-4D97-AF65-F5344CB8AC3E}">
        <p14:creationId xmlns:p14="http://schemas.microsoft.com/office/powerpoint/2010/main" val="477269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2687"/>
          </a:xfrm>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3</a:t>
            </a:fld>
            <a:endParaRPr lang="en-US"/>
          </a:p>
        </p:txBody>
      </p:sp>
    </p:spTree>
    <p:extLst>
      <p:ext uri="{BB962C8B-B14F-4D97-AF65-F5344CB8AC3E}">
        <p14:creationId xmlns:p14="http://schemas.microsoft.com/office/powerpoint/2010/main" val="2870397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30</a:t>
            </a:fld>
            <a:endParaRPr lang="en-US"/>
          </a:p>
        </p:txBody>
      </p:sp>
    </p:spTree>
    <p:extLst>
      <p:ext uri="{BB962C8B-B14F-4D97-AF65-F5344CB8AC3E}">
        <p14:creationId xmlns:p14="http://schemas.microsoft.com/office/powerpoint/2010/main" val="1655655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0937" cy="3722687"/>
          </a:xfrm>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006028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0B419E29-B2D0-8A48-A61D-C0F961CF41AA}" type="slidenum">
              <a:rPr lang="en-US" smtClean="0"/>
              <a:pPr>
                <a:defRPr/>
              </a:pPr>
              <a:t>5</a:t>
            </a:fld>
            <a:endParaRPr lang="en-US"/>
          </a:p>
        </p:txBody>
      </p:sp>
    </p:spTree>
    <p:extLst>
      <p:ext uri="{BB962C8B-B14F-4D97-AF65-F5344CB8AC3E}">
        <p14:creationId xmlns:p14="http://schemas.microsoft.com/office/powerpoint/2010/main" val="3619290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FD6140C-D57B-4AFD-8711-7E02BB36A3A0}" type="slidenum">
              <a:rPr lang="en-US" smtClean="0"/>
              <a:pPr>
                <a:defRPr/>
              </a:pPr>
              <a:t>6</a:t>
            </a:fld>
            <a:endParaRPr lang="en-US"/>
          </a:p>
        </p:txBody>
      </p:sp>
    </p:spTree>
    <p:extLst>
      <p:ext uri="{BB962C8B-B14F-4D97-AF65-F5344CB8AC3E}">
        <p14:creationId xmlns:p14="http://schemas.microsoft.com/office/powerpoint/2010/main" val="1495451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B419E29-B2D0-8A48-A61D-C0F961CF41A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30119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B419E29-B2D0-8A48-A61D-C0F961CF41A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5991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B419E29-B2D0-8A48-A61D-C0F961CF41A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02324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7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D327F73D-029C-3945-AC72-BA591D2C1BB6}" type="datetime1">
              <a:rPr lang="en-US"/>
              <a:pPr>
                <a:defRPr/>
              </a:pPr>
              <a:t>9/30/2017</a:t>
            </a:fld>
            <a:endParaRPr lang="en-US"/>
          </a:p>
        </p:txBody>
      </p:sp>
      <p:sp>
        <p:nvSpPr>
          <p:cNvPr id="5" name="Footer Placeholder 4"/>
          <p:cNvSpPr>
            <a:spLocks noGrp="1"/>
          </p:cNvSpPr>
          <p:nvPr>
            <p:ph type="ftr" sz="quarter" idx="11"/>
          </p:nvPr>
        </p:nvSpPr>
        <p:spPr>
          <a:xfrm>
            <a:off x="3124200" y="6356380"/>
            <a:ext cx="2895600" cy="365125"/>
          </a:xfrm>
          <a:prstGeom prst="rect">
            <a:avLst/>
          </a:prstGeom>
        </p:spPr>
        <p:txBody>
          <a:bodyPr vert="horz" wrap="square" lIns="91440" tIns="45720" rIns="91440" bIns="45720" numCol="1" anchor="t" anchorCtr="0" compatLnSpc="1">
            <a:prstTxWarp prst="textNoShape">
              <a:avLst/>
            </a:prstTxWarp>
          </a:bodyPr>
          <a:lstStyle>
            <a:lvl1pPr>
              <a:defRPr>
                <a:ea typeface="Geneva" pitchFamily="-107" charset="0"/>
                <a:cs typeface="Geneva" pitchFamily="-107" charset="0"/>
              </a:defRPr>
            </a:lvl1pPr>
          </a:lstStyle>
          <a:p>
            <a:pPr>
              <a:defRPr/>
            </a:pPr>
            <a:endParaRPr lang="en-US" altLang="en-US"/>
          </a:p>
        </p:txBody>
      </p:sp>
      <p:sp>
        <p:nvSpPr>
          <p:cNvPr id="6" name="Slide Number Placeholder 5"/>
          <p:cNvSpPr>
            <a:spLocks noGrp="1"/>
          </p:cNvSpPr>
          <p:nvPr>
            <p:ph type="sldNum" sz="quarter" idx="12"/>
          </p:nvPr>
        </p:nvSpPr>
        <p:spPr>
          <a:xfrm>
            <a:off x="6553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0D27E7A0-D4A3-FC40-B736-C97276F941E8}" type="slidenum">
              <a:rPr lang="en-US"/>
              <a:pPr>
                <a:defRPr/>
              </a:pPr>
              <a:t>‹#›</a:t>
            </a:fld>
            <a:endParaRPr lang="en-US"/>
          </a:p>
        </p:txBody>
      </p:sp>
    </p:spTree>
    <p:extLst>
      <p:ext uri="{BB962C8B-B14F-4D97-AF65-F5344CB8AC3E}">
        <p14:creationId xmlns:p14="http://schemas.microsoft.com/office/powerpoint/2010/main" val="687961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3FEC4D57-C99B-BB4D-8D13-A95051F4E205}" type="datetime1">
              <a:rPr lang="en-US"/>
              <a:pPr>
                <a:defRPr/>
              </a:pPr>
              <a:t>9/30/2017</a:t>
            </a:fld>
            <a:endParaRPr lang="en-US"/>
          </a:p>
        </p:txBody>
      </p:sp>
      <p:sp>
        <p:nvSpPr>
          <p:cNvPr id="5" name="Footer Placeholder 4"/>
          <p:cNvSpPr>
            <a:spLocks noGrp="1"/>
          </p:cNvSpPr>
          <p:nvPr>
            <p:ph type="ftr" sz="quarter" idx="11"/>
          </p:nvPr>
        </p:nvSpPr>
        <p:spPr>
          <a:xfrm>
            <a:off x="3124200" y="6356380"/>
            <a:ext cx="2895600" cy="365125"/>
          </a:xfrm>
          <a:prstGeom prst="rect">
            <a:avLst/>
          </a:prstGeom>
        </p:spPr>
        <p:txBody>
          <a:bodyPr vert="horz" wrap="square" lIns="91440" tIns="45720" rIns="91440" bIns="45720" numCol="1" anchor="t" anchorCtr="0" compatLnSpc="1">
            <a:prstTxWarp prst="textNoShape">
              <a:avLst/>
            </a:prstTxWarp>
          </a:bodyPr>
          <a:lstStyle>
            <a:lvl1pPr>
              <a:defRPr>
                <a:ea typeface="Geneva" pitchFamily="-107" charset="0"/>
                <a:cs typeface="Geneva" pitchFamily="-107" charset="0"/>
              </a:defRPr>
            </a:lvl1pPr>
          </a:lstStyle>
          <a:p>
            <a:pPr>
              <a:defRPr/>
            </a:pPr>
            <a:endParaRPr lang="en-US" altLang="en-US"/>
          </a:p>
        </p:txBody>
      </p:sp>
      <p:sp>
        <p:nvSpPr>
          <p:cNvPr id="6" name="Slide Number Placeholder 5"/>
          <p:cNvSpPr>
            <a:spLocks noGrp="1"/>
          </p:cNvSpPr>
          <p:nvPr>
            <p:ph type="sldNum" sz="quarter" idx="12"/>
          </p:nvPr>
        </p:nvSpPr>
        <p:spPr>
          <a:xfrm>
            <a:off x="6553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429CF897-87FC-6043-9CBF-473E133A30EA}" type="slidenum">
              <a:rPr lang="en-US"/>
              <a:pPr>
                <a:defRPr/>
              </a:pPr>
              <a:t>‹#›</a:t>
            </a:fld>
            <a:endParaRPr lang="en-US"/>
          </a:p>
        </p:txBody>
      </p:sp>
    </p:spTree>
    <p:extLst>
      <p:ext uri="{BB962C8B-B14F-4D97-AF65-F5344CB8AC3E}">
        <p14:creationId xmlns:p14="http://schemas.microsoft.com/office/powerpoint/2010/main" val="236103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5AA1B363-9E54-3C4E-B92D-5F777D315F2F}" type="datetime1">
              <a:rPr lang="en-US"/>
              <a:pPr>
                <a:defRPr/>
              </a:pPr>
              <a:t>9/30/2017</a:t>
            </a:fld>
            <a:endParaRPr lang="en-US"/>
          </a:p>
        </p:txBody>
      </p:sp>
      <p:sp>
        <p:nvSpPr>
          <p:cNvPr id="5" name="Footer Placeholder 4"/>
          <p:cNvSpPr>
            <a:spLocks noGrp="1"/>
          </p:cNvSpPr>
          <p:nvPr>
            <p:ph type="ftr" sz="quarter" idx="11"/>
          </p:nvPr>
        </p:nvSpPr>
        <p:spPr>
          <a:xfrm>
            <a:off x="3124200" y="6356380"/>
            <a:ext cx="2895600" cy="365125"/>
          </a:xfrm>
          <a:prstGeom prst="rect">
            <a:avLst/>
          </a:prstGeom>
        </p:spPr>
        <p:txBody>
          <a:bodyPr vert="horz" wrap="square" lIns="91440" tIns="45720" rIns="91440" bIns="45720" numCol="1" anchor="t" anchorCtr="0" compatLnSpc="1">
            <a:prstTxWarp prst="textNoShape">
              <a:avLst/>
            </a:prstTxWarp>
          </a:bodyPr>
          <a:lstStyle>
            <a:lvl1pPr>
              <a:defRPr>
                <a:ea typeface="Geneva" pitchFamily="-107" charset="0"/>
                <a:cs typeface="Geneva" pitchFamily="-107" charset="0"/>
              </a:defRPr>
            </a:lvl1pPr>
          </a:lstStyle>
          <a:p>
            <a:pPr>
              <a:defRPr/>
            </a:pPr>
            <a:endParaRPr lang="en-US" altLang="en-US"/>
          </a:p>
        </p:txBody>
      </p:sp>
      <p:sp>
        <p:nvSpPr>
          <p:cNvPr id="6" name="Slide Number Placeholder 5"/>
          <p:cNvSpPr>
            <a:spLocks noGrp="1"/>
          </p:cNvSpPr>
          <p:nvPr>
            <p:ph type="sldNum" sz="quarter" idx="12"/>
          </p:nvPr>
        </p:nvSpPr>
        <p:spPr>
          <a:xfrm>
            <a:off x="6553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15527A55-FA36-A940-AC7D-C0669C426BDA}" type="slidenum">
              <a:rPr lang="en-US"/>
              <a:pPr>
                <a:defRPr/>
              </a:pPr>
              <a:t>‹#›</a:t>
            </a:fld>
            <a:endParaRPr lang="en-US"/>
          </a:p>
        </p:txBody>
      </p:sp>
    </p:spTree>
    <p:extLst>
      <p:ext uri="{BB962C8B-B14F-4D97-AF65-F5344CB8AC3E}">
        <p14:creationId xmlns:p14="http://schemas.microsoft.com/office/powerpoint/2010/main" val="523437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DACFBFE4-6B34-6242-90C5-5C8803BFCC33}" type="datetime1">
              <a:rPr lang="en-US"/>
              <a:pPr>
                <a:defRPr/>
              </a:pPr>
              <a:t>9/30/2017</a:t>
            </a:fld>
            <a:endParaRPr lang="en-US"/>
          </a:p>
        </p:txBody>
      </p:sp>
      <p:sp>
        <p:nvSpPr>
          <p:cNvPr id="5" name="Footer Placeholder 4"/>
          <p:cNvSpPr>
            <a:spLocks noGrp="1"/>
          </p:cNvSpPr>
          <p:nvPr>
            <p:ph type="ftr" sz="quarter" idx="11"/>
          </p:nvPr>
        </p:nvSpPr>
        <p:spPr>
          <a:xfrm>
            <a:off x="3124200" y="6356380"/>
            <a:ext cx="2895600" cy="365125"/>
          </a:xfrm>
          <a:prstGeom prst="rect">
            <a:avLst/>
          </a:prstGeom>
        </p:spPr>
        <p:txBody>
          <a:bodyPr vert="horz" wrap="square" lIns="91440" tIns="45720" rIns="91440" bIns="45720" numCol="1" anchor="t" anchorCtr="0" compatLnSpc="1">
            <a:prstTxWarp prst="textNoShape">
              <a:avLst/>
            </a:prstTxWarp>
          </a:bodyPr>
          <a:lstStyle>
            <a:lvl1pPr>
              <a:defRPr>
                <a:ea typeface="Geneva" pitchFamily="-107" charset="0"/>
                <a:cs typeface="Geneva" pitchFamily="-107" charset="0"/>
              </a:defRPr>
            </a:lvl1pPr>
          </a:lstStyle>
          <a:p>
            <a:pPr>
              <a:defRPr/>
            </a:pPr>
            <a:endParaRPr lang="en-US" altLang="en-US"/>
          </a:p>
        </p:txBody>
      </p:sp>
      <p:sp>
        <p:nvSpPr>
          <p:cNvPr id="6" name="Slide Number Placeholder 5"/>
          <p:cNvSpPr>
            <a:spLocks noGrp="1"/>
          </p:cNvSpPr>
          <p:nvPr>
            <p:ph type="sldNum" sz="quarter" idx="12"/>
          </p:nvPr>
        </p:nvSpPr>
        <p:spPr>
          <a:xfrm>
            <a:off x="6553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D988275C-6A36-F240-AD6B-1E6B9D92A14D}" type="slidenum">
              <a:rPr lang="en-US"/>
              <a:pPr>
                <a:defRPr/>
              </a:pPr>
              <a:t>‹#›</a:t>
            </a:fld>
            <a:endParaRPr lang="en-US"/>
          </a:p>
        </p:txBody>
      </p:sp>
    </p:spTree>
    <p:extLst>
      <p:ext uri="{BB962C8B-B14F-4D97-AF65-F5344CB8AC3E}">
        <p14:creationId xmlns:p14="http://schemas.microsoft.com/office/powerpoint/2010/main" val="4185665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02B2E802-5448-0D47-8D0E-A89B34617CF1}" type="datetime1">
              <a:rPr lang="en-US"/>
              <a:pPr>
                <a:defRPr/>
              </a:pPr>
              <a:t>9/30/2017</a:t>
            </a:fld>
            <a:endParaRPr lang="en-US"/>
          </a:p>
        </p:txBody>
      </p:sp>
      <p:sp>
        <p:nvSpPr>
          <p:cNvPr id="5" name="Footer Placeholder 4"/>
          <p:cNvSpPr>
            <a:spLocks noGrp="1"/>
          </p:cNvSpPr>
          <p:nvPr>
            <p:ph type="ftr" sz="quarter" idx="11"/>
          </p:nvPr>
        </p:nvSpPr>
        <p:spPr>
          <a:xfrm>
            <a:off x="3124200" y="6356380"/>
            <a:ext cx="2895600" cy="365125"/>
          </a:xfrm>
          <a:prstGeom prst="rect">
            <a:avLst/>
          </a:prstGeom>
        </p:spPr>
        <p:txBody>
          <a:bodyPr vert="horz" wrap="square" lIns="91440" tIns="45720" rIns="91440" bIns="45720" numCol="1" anchor="t" anchorCtr="0" compatLnSpc="1">
            <a:prstTxWarp prst="textNoShape">
              <a:avLst/>
            </a:prstTxWarp>
          </a:bodyPr>
          <a:lstStyle>
            <a:lvl1pPr>
              <a:defRPr>
                <a:ea typeface="Geneva" pitchFamily="-107" charset="0"/>
                <a:cs typeface="Geneva" pitchFamily="-107" charset="0"/>
              </a:defRPr>
            </a:lvl1pPr>
          </a:lstStyle>
          <a:p>
            <a:pPr>
              <a:defRPr/>
            </a:pPr>
            <a:endParaRPr lang="en-US" altLang="en-US"/>
          </a:p>
        </p:txBody>
      </p:sp>
      <p:sp>
        <p:nvSpPr>
          <p:cNvPr id="6" name="Slide Number Placeholder 5"/>
          <p:cNvSpPr>
            <a:spLocks noGrp="1"/>
          </p:cNvSpPr>
          <p:nvPr>
            <p:ph type="sldNum" sz="quarter" idx="12"/>
          </p:nvPr>
        </p:nvSpPr>
        <p:spPr>
          <a:xfrm>
            <a:off x="6553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2236426D-5A9D-3C41-9FD2-D0E603608B0A}" type="slidenum">
              <a:rPr lang="en-US"/>
              <a:pPr>
                <a:defRPr/>
              </a:pPr>
              <a:t>‹#›</a:t>
            </a:fld>
            <a:endParaRPr lang="en-US"/>
          </a:p>
        </p:txBody>
      </p:sp>
    </p:spTree>
    <p:extLst>
      <p:ext uri="{BB962C8B-B14F-4D97-AF65-F5344CB8AC3E}">
        <p14:creationId xmlns:p14="http://schemas.microsoft.com/office/powerpoint/2010/main" val="3282310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153BF01D-A2F6-624E-BCAA-F7DDB6CD27F4}" type="datetime1">
              <a:rPr lang="en-US"/>
              <a:pPr>
                <a:defRPr/>
              </a:pPr>
              <a:t>9/30/2017</a:t>
            </a:fld>
            <a:endParaRPr lang="en-US"/>
          </a:p>
        </p:txBody>
      </p:sp>
      <p:sp>
        <p:nvSpPr>
          <p:cNvPr id="6" name="Footer Placeholder 4"/>
          <p:cNvSpPr>
            <a:spLocks noGrp="1"/>
          </p:cNvSpPr>
          <p:nvPr>
            <p:ph type="ftr" sz="quarter" idx="11"/>
          </p:nvPr>
        </p:nvSpPr>
        <p:spPr>
          <a:xfrm>
            <a:off x="3124200" y="6356380"/>
            <a:ext cx="2895600" cy="365125"/>
          </a:xfrm>
          <a:prstGeom prst="rect">
            <a:avLst/>
          </a:prstGeom>
        </p:spPr>
        <p:txBody>
          <a:bodyPr vert="horz" wrap="square" lIns="91440" tIns="45720" rIns="91440" bIns="45720" numCol="1" anchor="t" anchorCtr="0" compatLnSpc="1">
            <a:prstTxWarp prst="textNoShape">
              <a:avLst/>
            </a:prstTxWarp>
          </a:bodyPr>
          <a:lstStyle>
            <a:lvl1pPr>
              <a:defRPr>
                <a:ea typeface="Geneva" pitchFamily="-107" charset="0"/>
                <a:cs typeface="Geneva" pitchFamily="-107" charset="0"/>
              </a:defRPr>
            </a:lvl1pPr>
          </a:lstStyle>
          <a:p>
            <a:pPr>
              <a:defRPr/>
            </a:pPr>
            <a:endParaRPr lang="en-US" altLang="en-US"/>
          </a:p>
        </p:txBody>
      </p:sp>
      <p:sp>
        <p:nvSpPr>
          <p:cNvPr id="7" name="Slide Number Placeholder 5"/>
          <p:cNvSpPr>
            <a:spLocks noGrp="1"/>
          </p:cNvSpPr>
          <p:nvPr>
            <p:ph type="sldNum" sz="quarter" idx="12"/>
          </p:nvPr>
        </p:nvSpPr>
        <p:spPr>
          <a:xfrm>
            <a:off x="6553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52E02005-D062-D94A-BA95-6D4D6C2D381F}" type="slidenum">
              <a:rPr lang="en-US"/>
              <a:pPr>
                <a:defRPr/>
              </a:pPr>
              <a:t>‹#›</a:t>
            </a:fld>
            <a:endParaRPr lang="en-US"/>
          </a:p>
        </p:txBody>
      </p:sp>
    </p:spTree>
    <p:extLst>
      <p:ext uri="{BB962C8B-B14F-4D97-AF65-F5344CB8AC3E}">
        <p14:creationId xmlns:p14="http://schemas.microsoft.com/office/powerpoint/2010/main" val="2822971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21B987D4-00F1-9148-900A-FF6C99CDA0E9}" type="datetime1">
              <a:rPr lang="en-US"/>
              <a:pPr>
                <a:defRPr/>
              </a:pPr>
              <a:t>9/30/2017</a:t>
            </a:fld>
            <a:endParaRPr lang="en-US"/>
          </a:p>
        </p:txBody>
      </p:sp>
      <p:sp>
        <p:nvSpPr>
          <p:cNvPr id="8" name="Footer Placeholder 4"/>
          <p:cNvSpPr>
            <a:spLocks noGrp="1"/>
          </p:cNvSpPr>
          <p:nvPr>
            <p:ph type="ftr" sz="quarter" idx="11"/>
          </p:nvPr>
        </p:nvSpPr>
        <p:spPr>
          <a:xfrm>
            <a:off x="3124200" y="6356380"/>
            <a:ext cx="2895600" cy="365125"/>
          </a:xfrm>
          <a:prstGeom prst="rect">
            <a:avLst/>
          </a:prstGeom>
        </p:spPr>
        <p:txBody>
          <a:bodyPr vert="horz" wrap="square" lIns="91440" tIns="45720" rIns="91440" bIns="45720" numCol="1" anchor="t" anchorCtr="0" compatLnSpc="1">
            <a:prstTxWarp prst="textNoShape">
              <a:avLst/>
            </a:prstTxWarp>
          </a:bodyPr>
          <a:lstStyle>
            <a:lvl1pPr>
              <a:defRPr>
                <a:ea typeface="Geneva" pitchFamily="-107" charset="0"/>
                <a:cs typeface="Geneva" pitchFamily="-107" charset="0"/>
              </a:defRPr>
            </a:lvl1pPr>
          </a:lstStyle>
          <a:p>
            <a:pPr>
              <a:defRPr/>
            </a:pPr>
            <a:endParaRPr lang="en-US" altLang="en-US"/>
          </a:p>
        </p:txBody>
      </p:sp>
      <p:sp>
        <p:nvSpPr>
          <p:cNvPr id="9" name="Slide Number Placeholder 5"/>
          <p:cNvSpPr>
            <a:spLocks noGrp="1"/>
          </p:cNvSpPr>
          <p:nvPr>
            <p:ph type="sldNum" sz="quarter" idx="12"/>
          </p:nvPr>
        </p:nvSpPr>
        <p:spPr>
          <a:xfrm>
            <a:off x="6553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018012C2-20AA-2849-AAB1-77902909AE28}" type="slidenum">
              <a:rPr lang="en-US"/>
              <a:pPr>
                <a:defRPr/>
              </a:pPr>
              <a:t>‹#›</a:t>
            </a:fld>
            <a:endParaRPr lang="en-US"/>
          </a:p>
        </p:txBody>
      </p:sp>
    </p:spTree>
    <p:extLst>
      <p:ext uri="{BB962C8B-B14F-4D97-AF65-F5344CB8AC3E}">
        <p14:creationId xmlns:p14="http://schemas.microsoft.com/office/powerpoint/2010/main" val="3601550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1789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AFCBB302-B2DC-3E48-AF38-114855CAEC05}" type="datetime1">
              <a:rPr lang="en-US"/>
              <a:pPr>
                <a:defRPr/>
              </a:pPr>
              <a:t>9/30/2017</a:t>
            </a:fld>
            <a:endParaRPr lang="en-US"/>
          </a:p>
        </p:txBody>
      </p:sp>
      <p:sp>
        <p:nvSpPr>
          <p:cNvPr id="3" name="Footer Placeholder 4"/>
          <p:cNvSpPr>
            <a:spLocks noGrp="1"/>
          </p:cNvSpPr>
          <p:nvPr>
            <p:ph type="ftr" sz="quarter" idx="11"/>
          </p:nvPr>
        </p:nvSpPr>
        <p:spPr>
          <a:xfrm>
            <a:off x="3124200" y="6356380"/>
            <a:ext cx="2895600" cy="365125"/>
          </a:xfrm>
          <a:prstGeom prst="rect">
            <a:avLst/>
          </a:prstGeom>
        </p:spPr>
        <p:txBody>
          <a:bodyPr vert="horz" wrap="square" lIns="91440" tIns="45720" rIns="91440" bIns="45720" numCol="1" anchor="t" anchorCtr="0" compatLnSpc="1">
            <a:prstTxWarp prst="textNoShape">
              <a:avLst/>
            </a:prstTxWarp>
          </a:bodyPr>
          <a:lstStyle>
            <a:lvl1pPr>
              <a:defRPr>
                <a:ea typeface="Geneva" pitchFamily="-107" charset="0"/>
                <a:cs typeface="Geneva" pitchFamily="-107" charset="0"/>
              </a:defRPr>
            </a:lvl1pPr>
          </a:lstStyle>
          <a:p>
            <a:pPr>
              <a:defRPr/>
            </a:pPr>
            <a:endParaRPr lang="en-US" altLang="en-US"/>
          </a:p>
        </p:txBody>
      </p:sp>
      <p:sp>
        <p:nvSpPr>
          <p:cNvPr id="4" name="Slide Number Placeholder 5"/>
          <p:cNvSpPr>
            <a:spLocks noGrp="1"/>
          </p:cNvSpPr>
          <p:nvPr>
            <p:ph type="sldNum" sz="quarter" idx="12"/>
          </p:nvPr>
        </p:nvSpPr>
        <p:spPr>
          <a:xfrm>
            <a:off x="6553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61853BB4-D38B-5E40-BF4D-F422845E239B}" type="slidenum">
              <a:rPr lang="en-US"/>
              <a:pPr>
                <a:defRPr/>
              </a:pPr>
              <a:t>‹#›</a:t>
            </a:fld>
            <a:endParaRPr lang="en-US"/>
          </a:p>
        </p:txBody>
      </p:sp>
    </p:spTree>
    <p:extLst>
      <p:ext uri="{BB962C8B-B14F-4D97-AF65-F5344CB8AC3E}">
        <p14:creationId xmlns:p14="http://schemas.microsoft.com/office/powerpoint/2010/main" val="1255545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544F9CC1-D23E-7B4C-92B7-688ADE0310BF}" type="datetime1">
              <a:rPr lang="en-US"/>
              <a:pPr>
                <a:defRPr/>
              </a:pPr>
              <a:t>9/30/2017</a:t>
            </a:fld>
            <a:endParaRPr lang="en-US"/>
          </a:p>
        </p:txBody>
      </p:sp>
      <p:sp>
        <p:nvSpPr>
          <p:cNvPr id="6" name="Footer Placeholder 4"/>
          <p:cNvSpPr>
            <a:spLocks noGrp="1"/>
          </p:cNvSpPr>
          <p:nvPr>
            <p:ph type="ftr" sz="quarter" idx="11"/>
          </p:nvPr>
        </p:nvSpPr>
        <p:spPr>
          <a:xfrm>
            <a:off x="3124200" y="6356380"/>
            <a:ext cx="2895600" cy="365125"/>
          </a:xfrm>
          <a:prstGeom prst="rect">
            <a:avLst/>
          </a:prstGeom>
        </p:spPr>
        <p:txBody>
          <a:bodyPr vert="horz" wrap="square" lIns="91440" tIns="45720" rIns="91440" bIns="45720" numCol="1" anchor="t" anchorCtr="0" compatLnSpc="1">
            <a:prstTxWarp prst="textNoShape">
              <a:avLst/>
            </a:prstTxWarp>
          </a:bodyPr>
          <a:lstStyle>
            <a:lvl1pPr>
              <a:defRPr>
                <a:ea typeface="Geneva" pitchFamily="-107" charset="0"/>
                <a:cs typeface="Geneva" pitchFamily="-107" charset="0"/>
              </a:defRPr>
            </a:lvl1pPr>
          </a:lstStyle>
          <a:p>
            <a:pPr>
              <a:defRPr/>
            </a:pPr>
            <a:endParaRPr lang="en-US" altLang="en-US"/>
          </a:p>
        </p:txBody>
      </p:sp>
      <p:sp>
        <p:nvSpPr>
          <p:cNvPr id="7" name="Slide Number Placeholder 5"/>
          <p:cNvSpPr>
            <a:spLocks noGrp="1"/>
          </p:cNvSpPr>
          <p:nvPr>
            <p:ph type="sldNum" sz="quarter" idx="12"/>
          </p:nvPr>
        </p:nvSpPr>
        <p:spPr>
          <a:xfrm>
            <a:off x="6553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5EA7DA33-FA75-0D48-B559-9DD9E312ACB7}" type="slidenum">
              <a:rPr lang="en-US"/>
              <a:pPr>
                <a:defRPr/>
              </a:pPr>
              <a:t>‹#›</a:t>
            </a:fld>
            <a:endParaRPr lang="en-US"/>
          </a:p>
        </p:txBody>
      </p:sp>
    </p:spTree>
    <p:extLst>
      <p:ext uri="{BB962C8B-B14F-4D97-AF65-F5344CB8AC3E}">
        <p14:creationId xmlns:p14="http://schemas.microsoft.com/office/powerpoint/2010/main" val="3342813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70F4C3F9-9C65-854E-85A5-9D343FE99AA4}" type="datetime1">
              <a:rPr lang="en-US"/>
              <a:pPr>
                <a:defRPr/>
              </a:pPr>
              <a:t>9/30/2017</a:t>
            </a:fld>
            <a:endParaRPr lang="en-US"/>
          </a:p>
        </p:txBody>
      </p:sp>
      <p:sp>
        <p:nvSpPr>
          <p:cNvPr id="6" name="Footer Placeholder 4"/>
          <p:cNvSpPr>
            <a:spLocks noGrp="1"/>
          </p:cNvSpPr>
          <p:nvPr>
            <p:ph type="ftr" sz="quarter" idx="11"/>
          </p:nvPr>
        </p:nvSpPr>
        <p:spPr>
          <a:xfrm>
            <a:off x="3124200" y="6356380"/>
            <a:ext cx="2895600" cy="365125"/>
          </a:xfrm>
          <a:prstGeom prst="rect">
            <a:avLst/>
          </a:prstGeom>
        </p:spPr>
        <p:txBody>
          <a:bodyPr vert="horz" wrap="square" lIns="91440" tIns="45720" rIns="91440" bIns="45720" numCol="1" anchor="t" anchorCtr="0" compatLnSpc="1">
            <a:prstTxWarp prst="textNoShape">
              <a:avLst/>
            </a:prstTxWarp>
          </a:bodyPr>
          <a:lstStyle>
            <a:lvl1pPr>
              <a:defRPr>
                <a:ea typeface="Geneva" pitchFamily="-107" charset="0"/>
                <a:cs typeface="Geneva" pitchFamily="-107" charset="0"/>
              </a:defRPr>
            </a:lvl1pPr>
          </a:lstStyle>
          <a:p>
            <a:pPr>
              <a:defRPr/>
            </a:pPr>
            <a:endParaRPr lang="en-US" altLang="en-US"/>
          </a:p>
        </p:txBody>
      </p:sp>
      <p:sp>
        <p:nvSpPr>
          <p:cNvPr id="7" name="Slide Number Placeholder 5"/>
          <p:cNvSpPr>
            <a:spLocks noGrp="1"/>
          </p:cNvSpPr>
          <p:nvPr>
            <p:ph type="sldNum" sz="quarter" idx="12"/>
          </p:nvPr>
        </p:nvSpPr>
        <p:spPr>
          <a:xfrm>
            <a:off x="6553200" y="635638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Geneva" charset="0"/>
              </a:defRPr>
            </a:lvl1pPr>
          </a:lstStyle>
          <a:p>
            <a:pPr>
              <a:defRPr/>
            </a:pPr>
            <a:fld id="{F9203DA9-2D3F-FF45-802B-862794CB4332}" type="slidenum">
              <a:rPr lang="en-US"/>
              <a:pPr>
                <a:defRPr/>
              </a:pPr>
              <a:t>‹#›</a:t>
            </a:fld>
            <a:endParaRPr lang="en-US"/>
          </a:p>
        </p:txBody>
      </p:sp>
    </p:spTree>
    <p:extLst>
      <p:ext uri="{BB962C8B-B14F-4D97-AF65-F5344CB8AC3E}">
        <p14:creationId xmlns:p14="http://schemas.microsoft.com/office/powerpoint/2010/main" val="1431471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534988"/>
            <a:ext cx="82296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39888"/>
            <a:ext cx="8229600"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a:t>
            </a:r>
          </a:p>
        </p:txBody>
      </p:sp>
      <p:pic>
        <p:nvPicPr>
          <p:cNvPr id="1028" name="Picture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17" r:id="rId6"/>
    <p:sldLayoutId id="2147483823" r:id="rId7"/>
    <p:sldLayoutId id="2147483824" r:id="rId8"/>
    <p:sldLayoutId id="2147483825" r:id="rId9"/>
    <p:sldLayoutId id="2147483826" r:id="rId10"/>
    <p:sldLayoutId id="2147483827" r:id="rId11"/>
  </p:sldLayoutIdLst>
  <p:txStyles>
    <p:titleStyle>
      <a:lvl1pPr algn="l" defTabSz="457200" rtl="0" eaLnBrk="1" fontAlgn="base" hangingPunct="1">
        <a:spcBef>
          <a:spcPct val="0"/>
        </a:spcBef>
        <a:spcAft>
          <a:spcPct val="0"/>
        </a:spcAft>
        <a:defRPr sz="4000" b="1" kern="1200">
          <a:solidFill>
            <a:srgbClr val="003A8B"/>
          </a:solidFill>
          <a:latin typeface="+mj-lt"/>
          <a:ea typeface="ＭＳ Ｐゴシック" charset="0"/>
          <a:cs typeface="Geneva" pitchFamily="-107" charset="-128"/>
        </a:defRPr>
      </a:lvl1pPr>
      <a:lvl2pPr algn="l" defTabSz="457200" rtl="0" eaLnBrk="1" fontAlgn="base" hangingPunct="1">
        <a:spcBef>
          <a:spcPct val="0"/>
        </a:spcBef>
        <a:spcAft>
          <a:spcPct val="0"/>
        </a:spcAft>
        <a:defRPr sz="4000" b="1">
          <a:solidFill>
            <a:srgbClr val="003A8B"/>
          </a:solidFill>
          <a:latin typeface="Arial" pitchFamily="-107" charset="0"/>
          <a:ea typeface="ＭＳ Ｐゴシック" charset="0"/>
          <a:cs typeface="Geneva" pitchFamily="-107" charset="-128"/>
        </a:defRPr>
      </a:lvl2pPr>
      <a:lvl3pPr algn="l" defTabSz="457200" rtl="0" eaLnBrk="1" fontAlgn="base" hangingPunct="1">
        <a:spcBef>
          <a:spcPct val="0"/>
        </a:spcBef>
        <a:spcAft>
          <a:spcPct val="0"/>
        </a:spcAft>
        <a:defRPr sz="4000" b="1">
          <a:solidFill>
            <a:srgbClr val="003A8B"/>
          </a:solidFill>
          <a:latin typeface="Arial" pitchFamily="-107" charset="0"/>
          <a:ea typeface="ＭＳ Ｐゴシック" charset="0"/>
          <a:cs typeface="Geneva" pitchFamily="-107" charset="-128"/>
        </a:defRPr>
      </a:lvl3pPr>
      <a:lvl4pPr algn="l" defTabSz="457200" rtl="0" eaLnBrk="1" fontAlgn="base" hangingPunct="1">
        <a:spcBef>
          <a:spcPct val="0"/>
        </a:spcBef>
        <a:spcAft>
          <a:spcPct val="0"/>
        </a:spcAft>
        <a:defRPr sz="4000" b="1">
          <a:solidFill>
            <a:srgbClr val="003A8B"/>
          </a:solidFill>
          <a:latin typeface="Arial" pitchFamily="-107" charset="0"/>
          <a:ea typeface="ＭＳ Ｐゴシック" charset="0"/>
          <a:cs typeface="Geneva" pitchFamily="-107" charset="-128"/>
        </a:defRPr>
      </a:lvl4pPr>
      <a:lvl5pPr algn="l" defTabSz="457200" rtl="0" eaLnBrk="1" fontAlgn="base" hangingPunct="1">
        <a:spcBef>
          <a:spcPct val="0"/>
        </a:spcBef>
        <a:spcAft>
          <a:spcPct val="0"/>
        </a:spcAft>
        <a:defRPr sz="4000" b="1">
          <a:solidFill>
            <a:srgbClr val="003A8B"/>
          </a:solidFill>
          <a:latin typeface="Arial" pitchFamily="-107" charset="0"/>
          <a:ea typeface="ＭＳ Ｐゴシック" charset="0"/>
          <a:cs typeface="Geneva" pitchFamily="-107" charset="-128"/>
        </a:defRPr>
      </a:lvl5pPr>
      <a:lvl6pPr marL="457200" algn="l" defTabSz="457200" rtl="0" eaLnBrk="1" fontAlgn="base" hangingPunct="1">
        <a:spcBef>
          <a:spcPct val="0"/>
        </a:spcBef>
        <a:spcAft>
          <a:spcPct val="0"/>
        </a:spcAft>
        <a:defRPr sz="4400">
          <a:solidFill>
            <a:schemeClr val="tx1"/>
          </a:solidFill>
          <a:latin typeface="Arial" pitchFamily="-107" charset="0"/>
          <a:ea typeface="Geneva" pitchFamily="-107" charset="-128"/>
          <a:cs typeface="Geneva" pitchFamily="-107" charset="-128"/>
        </a:defRPr>
      </a:lvl6pPr>
      <a:lvl7pPr marL="914400" algn="l" defTabSz="457200" rtl="0" eaLnBrk="1" fontAlgn="base" hangingPunct="1">
        <a:spcBef>
          <a:spcPct val="0"/>
        </a:spcBef>
        <a:spcAft>
          <a:spcPct val="0"/>
        </a:spcAft>
        <a:defRPr sz="4400">
          <a:solidFill>
            <a:schemeClr val="tx1"/>
          </a:solidFill>
          <a:latin typeface="Arial" pitchFamily="-107" charset="0"/>
          <a:ea typeface="Geneva" pitchFamily="-107" charset="-128"/>
          <a:cs typeface="Geneva" pitchFamily="-107" charset="-128"/>
        </a:defRPr>
      </a:lvl7pPr>
      <a:lvl8pPr marL="1371600" algn="l" defTabSz="457200" rtl="0" eaLnBrk="1" fontAlgn="base" hangingPunct="1">
        <a:spcBef>
          <a:spcPct val="0"/>
        </a:spcBef>
        <a:spcAft>
          <a:spcPct val="0"/>
        </a:spcAft>
        <a:defRPr sz="4400">
          <a:solidFill>
            <a:schemeClr val="tx1"/>
          </a:solidFill>
          <a:latin typeface="Arial" pitchFamily="-107" charset="0"/>
          <a:ea typeface="Geneva" pitchFamily="-107" charset="-128"/>
          <a:cs typeface="Geneva" pitchFamily="-107" charset="-128"/>
        </a:defRPr>
      </a:lvl8pPr>
      <a:lvl9pPr marL="1828800" algn="l" defTabSz="457200" rtl="0" eaLnBrk="1" fontAlgn="base" hangingPunct="1">
        <a:spcBef>
          <a:spcPct val="0"/>
        </a:spcBef>
        <a:spcAft>
          <a:spcPct val="0"/>
        </a:spcAft>
        <a:defRPr sz="4400">
          <a:solidFill>
            <a:schemeClr val="tx1"/>
          </a:solidFill>
          <a:latin typeface="Arial" pitchFamily="-107" charset="0"/>
          <a:ea typeface="Geneva" pitchFamily="-107" charset="-128"/>
          <a:cs typeface="Geneva" pitchFamily="-107" charset="-128"/>
        </a:defRPr>
      </a:lvl9pPr>
    </p:titleStyle>
    <p:bodyStyle>
      <a:lvl1pPr marL="342900" indent="-3429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Geneva" pitchFamily="-107" charset="-128"/>
        </a:defRPr>
      </a:lvl1pPr>
      <a:lvl2pPr marL="742950" indent="-285750" algn="l" defTabSz="457200" rtl="0" eaLnBrk="1" fontAlgn="base" hangingPunct="1">
        <a:spcBef>
          <a:spcPct val="20000"/>
        </a:spcBef>
        <a:spcAft>
          <a:spcPct val="0"/>
        </a:spcAft>
        <a:buFont typeface="Arial" charset="0"/>
        <a:defRPr sz="2800" kern="1200">
          <a:solidFill>
            <a:schemeClr val="tx1"/>
          </a:solidFill>
          <a:latin typeface="+mn-lt"/>
          <a:ea typeface="Geneva" pitchFamily="-107" charset="-128"/>
          <a:cs typeface="Geneva" pitchFamily="-107" charset="0"/>
        </a:defRPr>
      </a:lvl2pPr>
      <a:lvl3pPr marL="1143000" indent="-228600" algn="l" defTabSz="457200" rtl="0" eaLnBrk="1" fontAlgn="base" hangingPunct="1">
        <a:spcBef>
          <a:spcPct val="20000"/>
        </a:spcBef>
        <a:spcAft>
          <a:spcPct val="0"/>
        </a:spcAft>
        <a:buFont typeface="Arial" charset="0"/>
        <a:defRPr sz="2400" kern="1200">
          <a:solidFill>
            <a:schemeClr val="tx1"/>
          </a:solidFill>
          <a:latin typeface="+mn-lt"/>
          <a:ea typeface="ＭＳ Ｐゴシック" pitchFamily="-107" charset="-128"/>
          <a:cs typeface="ＭＳ Ｐゴシック" charset="0"/>
        </a:defRPr>
      </a:lvl3pPr>
      <a:lvl4pPr marL="1600200" indent="-228600" algn="l" defTabSz="457200" rtl="0" eaLnBrk="1" fontAlgn="base" hangingPunct="1">
        <a:spcBef>
          <a:spcPct val="20000"/>
        </a:spcBef>
        <a:spcAft>
          <a:spcPct val="0"/>
        </a:spcAft>
        <a:buFont typeface="Arial" charset="0"/>
        <a:defRPr sz="2000" kern="1200">
          <a:solidFill>
            <a:schemeClr val="tx1"/>
          </a:solidFill>
          <a:latin typeface="+mn-lt"/>
          <a:ea typeface="ＭＳ Ｐゴシック" pitchFamily="-107" charset="-128"/>
          <a:cs typeface="+mn-cs"/>
        </a:defRPr>
      </a:lvl4pPr>
      <a:lvl5pPr marL="2057400" indent="-228600" algn="l" defTabSz="457200" rtl="0" eaLnBrk="1" fontAlgn="base" hangingPunct="1">
        <a:spcBef>
          <a:spcPct val="20000"/>
        </a:spcBef>
        <a:spcAft>
          <a:spcPct val="0"/>
        </a:spcAft>
        <a:buFont typeface="Arial" charset="0"/>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9.emf"/><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8" Type="http://schemas.openxmlformats.org/officeDocument/2006/relationships/hyperlink" Target="mailto:PhoenixHouseSDC@suffolk.gov.uk" TargetMode="External"/><Relationship Id="rId3" Type="http://schemas.openxmlformats.org/officeDocument/2006/relationships/hyperlink" Target="http://www.suffolk.gov.uk/highways" TargetMode="External"/><Relationship Id="rId7" Type="http://schemas.openxmlformats.org/officeDocument/2006/relationships/hyperlink" Target="mailto:HalesworthSDC@suffolk.gov.u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mailto:RoughamSDC@suffolk.gov.uk" TargetMode="External"/><Relationship Id="rId5" Type="http://schemas.openxmlformats.org/officeDocument/2006/relationships/hyperlink" Target="https://roadworks.org/" TargetMode="External"/><Relationship Id="rId4" Type="http://schemas.openxmlformats.org/officeDocument/2006/relationships/hyperlink" Target="http://www.highwaysreporting.suffolk.gov.uk/"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2817"/>
            <a:ext cx="7772400" cy="2592287"/>
          </a:xfrm>
        </p:spPr>
        <p:txBody>
          <a:bodyPr/>
          <a:lstStyle/>
          <a:p>
            <a:pPr algn="ctr"/>
            <a:r>
              <a:rPr lang="en-GB" dirty="0">
                <a:solidFill>
                  <a:schemeClr val="tx2"/>
                </a:solidFill>
              </a:rPr>
              <a:t/>
            </a:r>
            <a:br>
              <a:rPr lang="en-GB" dirty="0">
                <a:solidFill>
                  <a:schemeClr val="tx2"/>
                </a:solidFill>
              </a:rPr>
            </a:br>
            <a:endParaRPr lang="en-GB" dirty="0">
              <a:solidFill>
                <a:schemeClr val="tx2"/>
              </a:solidFill>
            </a:endParaRPr>
          </a:p>
        </p:txBody>
      </p:sp>
      <p:sp>
        <p:nvSpPr>
          <p:cNvPr id="4" name="Subtitle 3"/>
          <p:cNvSpPr>
            <a:spLocks noGrp="1"/>
          </p:cNvSpPr>
          <p:nvPr>
            <p:ph type="subTitle" idx="1"/>
          </p:nvPr>
        </p:nvSpPr>
        <p:spPr>
          <a:xfrm>
            <a:off x="1043608" y="1196752"/>
            <a:ext cx="6912768" cy="4104456"/>
          </a:xfrm>
        </p:spPr>
        <p:txBody>
          <a:bodyPr/>
          <a:lstStyle/>
          <a:p>
            <a:r>
              <a:rPr lang="en-GB" dirty="0">
                <a:solidFill>
                  <a:srgbClr val="003AA3"/>
                </a:solidFill>
              </a:rPr>
              <a:t>SALC MID-SUFFOLK NORTH MEETING</a:t>
            </a:r>
          </a:p>
          <a:p>
            <a:r>
              <a:rPr lang="en-GB" dirty="0">
                <a:solidFill>
                  <a:srgbClr val="003AA3"/>
                </a:solidFill>
              </a:rPr>
              <a:t> 21</a:t>
            </a:r>
            <a:r>
              <a:rPr lang="en-GB" baseline="30000" dirty="0">
                <a:solidFill>
                  <a:srgbClr val="003AA3"/>
                </a:solidFill>
              </a:rPr>
              <a:t>ST</a:t>
            </a:r>
            <a:r>
              <a:rPr lang="en-GB" dirty="0">
                <a:solidFill>
                  <a:srgbClr val="003AA3"/>
                </a:solidFill>
              </a:rPr>
              <a:t> SEPTEMBER 2017</a:t>
            </a:r>
          </a:p>
          <a:p>
            <a:endParaRPr lang="en-GB" dirty="0">
              <a:solidFill>
                <a:srgbClr val="003AA3"/>
              </a:solidFill>
            </a:endParaRPr>
          </a:p>
          <a:p>
            <a:r>
              <a:rPr lang="en-GB" sz="4000" b="1" dirty="0">
                <a:solidFill>
                  <a:srgbClr val="003AA3"/>
                </a:solidFill>
              </a:rPr>
              <a:t>SUFFOLK HIGHWAYS &amp; SUFFOLK’S HIGHWAYS</a:t>
            </a:r>
          </a:p>
          <a:p>
            <a:endParaRPr lang="en-GB" dirty="0">
              <a:solidFill>
                <a:srgbClr val="003AA3"/>
              </a:solidFill>
            </a:endParaRPr>
          </a:p>
          <a:p>
            <a:endParaRPr lang="en-GB" dirty="0">
              <a:solidFill>
                <a:srgbClr val="003AA3"/>
              </a:solidFill>
            </a:endParaRPr>
          </a:p>
          <a:p>
            <a:r>
              <a:rPr lang="en-GB" dirty="0">
                <a:solidFill>
                  <a:srgbClr val="003AA3"/>
                </a:solidFill>
              </a:rPr>
              <a:t>Mark Stevens</a:t>
            </a:r>
          </a:p>
          <a:p>
            <a:r>
              <a:rPr lang="en-GB" dirty="0">
                <a:solidFill>
                  <a:srgbClr val="003AA3"/>
                </a:solidFill>
              </a:rPr>
              <a:t>Assistant Director Operational Highways</a:t>
            </a:r>
          </a:p>
        </p:txBody>
      </p:sp>
    </p:spTree>
    <p:extLst>
      <p:ext uri="{BB962C8B-B14F-4D97-AF65-F5344CB8AC3E}">
        <p14:creationId xmlns:p14="http://schemas.microsoft.com/office/powerpoint/2010/main" val="2548766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778" y="147452"/>
            <a:ext cx="7981662" cy="664094"/>
          </a:xfrm>
        </p:spPr>
        <p:txBody>
          <a:bodyPr>
            <a:noAutofit/>
          </a:bodyPr>
          <a:lstStyle/>
          <a:p>
            <a:r>
              <a:rPr lang="en-GB" sz="3600" b="1" cap="none" dirty="0">
                <a:ln>
                  <a:noFill/>
                </a:ln>
                <a:solidFill>
                  <a:srgbClr val="003A8B"/>
                </a:solidFill>
                <a:latin typeface="Arial"/>
                <a:ea typeface="ＭＳ Ｐゴシック" charset="0"/>
              </a:rPr>
              <a:t>Service Delivery Centre coverage</a:t>
            </a:r>
            <a:endParaRPr lang="en-GB" sz="4000" dirty="0">
              <a:solidFill>
                <a:srgbClr val="003399"/>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9D458E50-B4EF-4755-A7EE-A3CD5798FB0C}"/>
              </a:ext>
            </a:extLst>
          </p:cNvPr>
          <p:cNvPicPr>
            <a:picLocks noChangeAspect="1"/>
          </p:cNvPicPr>
          <p:nvPr/>
        </p:nvPicPr>
        <p:blipFill>
          <a:blip r:embed="rId3"/>
          <a:stretch>
            <a:fillRect/>
          </a:stretch>
        </p:blipFill>
        <p:spPr>
          <a:xfrm>
            <a:off x="0" y="1196752"/>
            <a:ext cx="9180512" cy="1958928"/>
          </a:xfrm>
          <a:prstGeom prst="rect">
            <a:avLst/>
          </a:prstGeom>
        </p:spPr>
      </p:pic>
      <p:pic>
        <p:nvPicPr>
          <p:cNvPr id="5" name="Picture 4">
            <a:extLst>
              <a:ext uri="{FF2B5EF4-FFF2-40B4-BE49-F238E27FC236}">
                <a16:creationId xmlns:a16="http://schemas.microsoft.com/office/drawing/2014/main" xmlns="" id="{69EAE810-AEF3-458E-96C6-DB9DE9A2F32D}"/>
              </a:ext>
            </a:extLst>
          </p:cNvPr>
          <p:cNvPicPr>
            <a:picLocks noChangeAspect="1"/>
          </p:cNvPicPr>
          <p:nvPr/>
        </p:nvPicPr>
        <p:blipFill>
          <a:blip r:embed="rId4"/>
          <a:stretch>
            <a:fillRect/>
          </a:stretch>
        </p:blipFill>
        <p:spPr>
          <a:xfrm>
            <a:off x="62546" y="1000121"/>
            <a:ext cx="9081453" cy="196631"/>
          </a:xfrm>
          <a:prstGeom prst="rect">
            <a:avLst/>
          </a:prstGeom>
        </p:spPr>
      </p:pic>
      <p:pic>
        <p:nvPicPr>
          <p:cNvPr id="6" name="Picture 5">
            <a:extLst>
              <a:ext uri="{FF2B5EF4-FFF2-40B4-BE49-F238E27FC236}">
                <a16:creationId xmlns:a16="http://schemas.microsoft.com/office/drawing/2014/main" xmlns="" id="{658F8302-F199-490C-BF15-DA58343E8BE8}"/>
              </a:ext>
            </a:extLst>
          </p:cNvPr>
          <p:cNvPicPr>
            <a:picLocks noChangeAspect="1"/>
          </p:cNvPicPr>
          <p:nvPr/>
        </p:nvPicPr>
        <p:blipFill>
          <a:blip r:embed="rId5"/>
          <a:stretch>
            <a:fillRect/>
          </a:stretch>
        </p:blipFill>
        <p:spPr>
          <a:xfrm>
            <a:off x="31271" y="3155680"/>
            <a:ext cx="9112727" cy="2949687"/>
          </a:xfrm>
          <a:prstGeom prst="rect">
            <a:avLst/>
          </a:prstGeom>
        </p:spPr>
      </p:pic>
    </p:spTree>
    <p:extLst>
      <p:ext uri="{BB962C8B-B14F-4D97-AF65-F5344CB8AC3E}">
        <p14:creationId xmlns:p14="http://schemas.microsoft.com/office/powerpoint/2010/main" val="1905690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77BAB32-A44C-445B-A5DF-042F96685800}"/>
              </a:ext>
            </a:extLst>
          </p:cNvPr>
          <p:cNvSpPr>
            <a:spLocks noGrp="1"/>
          </p:cNvSpPr>
          <p:nvPr>
            <p:ph idx="1"/>
          </p:nvPr>
        </p:nvSpPr>
        <p:spPr>
          <a:xfrm>
            <a:off x="405000" y="908720"/>
            <a:ext cx="8559487" cy="5112568"/>
          </a:xfrm>
        </p:spPr>
        <p:txBody>
          <a:bodyPr/>
          <a:lstStyle/>
          <a:p>
            <a:pPr marL="0" indent="0">
              <a:spcBef>
                <a:spcPts val="0"/>
              </a:spcBef>
            </a:pPr>
            <a:r>
              <a:rPr lang="en-GB" sz="2400" dirty="0">
                <a:solidFill>
                  <a:srgbClr val="003AA3"/>
                </a:solidFill>
              </a:rPr>
              <a:t>Suffolk Highways webpages:</a:t>
            </a:r>
          </a:p>
          <a:p>
            <a:pPr marL="0" indent="0">
              <a:spcBef>
                <a:spcPts val="0"/>
              </a:spcBef>
            </a:pPr>
            <a:r>
              <a:rPr lang="en-GB" sz="2400" dirty="0">
                <a:solidFill>
                  <a:srgbClr val="003AA3"/>
                </a:solidFill>
                <a:hlinkClick r:id="rId3"/>
              </a:rPr>
              <a:t>www.suffolk.gov.uk/highways</a:t>
            </a:r>
            <a:r>
              <a:rPr lang="en-GB" sz="2400" dirty="0">
                <a:solidFill>
                  <a:srgbClr val="003AA3"/>
                </a:solidFill>
              </a:rPr>
              <a:t> </a:t>
            </a:r>
          </a:p>
          <a:p>
            <a:pPr marL="0" indent="0">
              <a:spcBef>
                <a:spcPts val="1200"/>
              </a:spcBef>
            </a:pPr>
            <a:r>
              <a:rPr lang="en-GB" sz="2400" dirty="0">
                <a:solidFill>
                  <a:srgbClr val="003AA3"/>
                </a:solidFill>
              </a:rPr>
              <a:t>Reporting faults – the online tool </a:t>
            </a:r>
            <a:r>
              <a:rPr lang="en-GB" sz="2400" dirty="0">
                <a:solidFill>
                  <a:srgbClr val="003AA3"/>
                </a:solidFill>
                <a:hlinkClick r:id="rId4"/>
              </a:rPr>
              <a:t>www.highwaysreporting.suffolk.gov.uk</a:t>
            </a:r>
            <a:r>
              <a:rPr lang="en-GB" sz="2400" dirty="0">
                <a:solidFill>
                  <a:srgbClr val="003AA3"/>
                </a:solidFill>
              </a:rPr>
              <a:t>  </a:t>
            </a:r>
          </a:p>
          <a:p>
            <a:pPr marL="0" indent="0">
              <a:spcBef>
                <a:spcPts val="1200"/>
              </a:spcBef>
            </a:pPr>
            <a:r>
              <a:rPr lang="en-GB" sz="2400" dirty="0">
                <a:solidFill>
                  <a:srgbClr val="003AA3"/>
                </a:solidFill>
              </a:rPr>
              <a:t>Customer Services Centre: </a:t>
            </a:r>
            <a:r>
              <a:rPr lang="en-GB" sz="2400" dirty="0">
                <a:solidFill>
                  <a:srgbClr val="0000FF"/>
                </a:solidFill>
              </a:rPr>
              <a:t>0345 606 6171</a:t>
            </a:r>
          </a:p>
          <a:p>
            <a:pPr marL="0" indent="0">
              <a:spcBef>
                <a:spcPts val="1200"/>
              </a:spcBef>
            </a:pPr>
            <a:r>
              <a:rPr lang="en-GB" sz="2400" dirty="0">
                <a:solidFill>
                  <a:srgbClr val="003AA3"/>
                </a:solidFill>
              </a:rPr>
              <a:t>What’s happening in my area:</a:t>
            </a:r>
          </a:p>
          <a:p>
            <a:pPr marL="0" indent="0">
              <a:spcBef>
                <a:spcPts val="0"/>
              </a:spcBef>
            </a:pPr>
            <a:r>
              <a:rPr lang="en-GB" sz="2400" dirty="0">
                <a:solidFill>
                  <a:srgbClr val="003AA3"/>
                </a:solidFill>
                <a:hlinkClick r:id="rId5"/>
              </a:rPr>
              <a:t>https://roadworks.org</a:t>
            </a:r>
            <a:r>
              <a:rPr lang="en-GB" sz="2400" dirty="0">
                <a:solidFill>
                  <a:srgbClr val="003AA3"/>
                </a:solidFill>
              </a:rPr>
              <a:t>  </a:t>
            </a:r>
          </a:p>
          <a:p>
            <a:pPr marL="0" indent="0">
              <a:spcBef>
                <a:spcPts val="1200"/>
              </a:spcBef>
            </a:pPr>
            <a:r>
              <a:rPr lang="en-GB" sz="2400" dirty="0">
                <a:solidFill>
                  <a:srgbClr val="003AA3"/>
                </a:solidFill>
              </a:rPr>
              <a:t>Local issues/advice/support:</a:t>
            </a:r>
          </a:p>
          <a:p>
            <a:pPr marL="0" indent="0">
              <a:spcBef>
                <a:spcPts val="0"/>
              </a:spcBef>
            </a:pPr>
            <a:r>
              <a:rPr lang="en-GB" sz="2400" dirty="0">
                <a:solidFill>
                  <a:srgbClr val="003AA3"/>
                </a:solidFill>
                <a:hlinkClick r:id="rId6"/>
              </a:rPr>
              <a:t>RoughamSDC@suffolk.gov.uk</a:t>
            </a:r>
            <a:endParaRPr lang="en-GB" sz="2400" dirty="0">
              <a:solidFill>
                <a:srgbClr val="003AA3"/>
              </a:solidFill>
            </a:endParaRPr>
          </a:p>
          <a:p>
            <a:pPr marL="0" indent="0">
              <a:spcBef>
                <a:spcPts val="0"/>
              </a:spcBef>
            </a:pPr>
            <a:r>
              <a:rPr lang="en-GB" sz="2400" dirty="0">
                <a:solidFill>
                  <a:srgbClr val="003AA3"/>
                </a:solidFill>
                <a:hlinkClick r:id="rId7"/>
              </a:rPr>
              <a:t>HalesworthSDC@suffolk.gov.uk</a:t>
            </a:r>
            <a:endParaRPr lang="en-GB" sz="2400" dirty="0">
              <a:solidFill>
                <a:srgbClr val="003AA3"/>
              </a:solidFill>
            </a:endParaRPr>
          </a:p>
          <a:p>
            <a:pPr marL="0" indent="0">
              <a:spcBef>
                <a:spcPts val="0"/>
              </a:spcBef>
            </a:pPr>
            <a:r>
              <a:rPr lang="en-GB" sz="2400" dirty="0">
                <a:solidFill>
                  <a:srgbClr val="003AA3"/>
                </a:solidFill>
                <a:hlinkClick r:id="rId8"/>
              </a:rPr>
              <a:t>PhoenixHouseSDC@suffolk.gov.uk</a:t>
            </a:r>
            <a:r>
              <a:rPr lang="en-GB" sz="2400" dirty="0">
                <a:solidFill>
                  <a:srgbClr val="003AA3"/>
                </a:solidFill>
              </a:rPr>
              <a:t>	</a:t>
            </a:r>
            <a:endParaRPr lang="en-GB" sz="1600" dirty="0">
              <a:solidFill>
                <a:srgbClr val="003AA3"/>
              </a:solidFill>
            </a:endParaRPr>
          </a:p>
        </p:txBody>
      </p:sp>
      <p:sp>
        <p:nvSpPr>
          <p:cNvPr id="7" name="Title 1">
            <a:extLst>
              <a:ext uri="{FF2B5EF4-FFF2-40B4-BE49-F238E27FC236}">
                <a16:creationId xmlns:a16="http://schemas.microsoft.com/office/drawing/2014/main" xmlns="" id="{44DFAEEA-B9EC-4095-956D-6F6BA807E66C}"/>
              </a:ext>
            </a:extLst>
          </p:cNvPr>
          <p:cNvSpPr>
            <a:spLocks noGrp="1"/>
          </p:cNvSpPr>
          <p:nvPr>
            <p:ph type="title"/>
          </p:nvPr>
        </p:nvSpPr>
        <p:spPr>
          <a:xfrm>
            <a:off x="437182" y="0"/>
            <a:ext cx="8706818" cy="1022350"/>
          </a:xfrm>
        </p:spPr>
        <p:txBody>
          <a:bodyPr/>
          <a:lstStyle/>
          <a:p>
            <a:r>
              <a:rPr lang="en-GB" sz="3600" dirty="0"/>
              <a:t>Suffolk Highways contact/information</a:t>
            </a:r>
          </a:p>
        </p:txBody>
      </p:sp>
    </p:spTree>
    <p:extLst>
      <p:ext uri="{BB962C8B-B14F-4D97-AF65-F5344CB8AC3E}">
        <p14:creationId xmlns:p14="http://schemas.microsoft.com/office/powerpoint/2010/main" val="542438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722" y="0"/>
            <a:ext cx="8229600" cy="1022350"/>
          </a:xfrm>
        </p:spPr>
        <p:txBody>
          <a:bodyPr/>
          <a:lstStyle/>
          <a:p>
            <a:r>
              <a:rPr lang="en-GB" dirty="0"/>
              <a:t>Comparative maintenance costs</a:t>
            </a:r>
          </a:p>
        </p:txBody>
      </p:sp>
      <p:sp>
        <p:nvSpPr>
          <p:cNvPr id="4" name="AutoShape 4"/>
          <p:cNvSpPr>
            <a:spLocks noChangeArrowheads="1"/>
          </p:cNvSpPr>
          <p:nvPr/>
        </p:nvSpPr>
        <p:spPr bwMode="auto">
          <a:xfrm>
            <a:off x="395288" y="871538"/>
            <a:ext cx="2303462" cy="5257800"/>
          </a:xfrm>
          <a:prstGeom prst="triangle">
            <a:avLst>
              <a:gd name="adj" fmla="val 50000"/>
            </a:avLst>
          </a:prstGeom>
          <a:solidFill>
            <a:srgbClr val="BBE0E3"/>
          </a:solidFill>
          <a:ln w="19050">
            <a:solidFill>
              <a:srgbClr val="000000"/>
            </a:solidFill>
            <a:miter lim="800000"/>
            <a:headEnd/>
            <a:tailEnd/>
          </a:ln>
          <a:effectLst>
            <a:outerShdw dist="107763" dir="2700000" algn="ctr" rotWithShape="0">
              <a:srgbClr val="535353">
                <a:alpha val="50000"/>
              </a:srgbClr>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Arial" pitchFamily="34" charset="0"/>
            </a:endParaRPr>
          </a:p>
        </p:txBody>
      </p:sp>
      <p:sp>
        <p:nvSpPr>
          <p:cNvPr id="5" name="AutoShape 8"/>
          <p:cNvSpPr>
            <a:spLocks noChangeArrowheads="1"/>
          </p:cNvSpPr>
          <p:nvPr/>
        </p:nvSpPr>
        <p:spPr bwMode="auto">
          <a:xfrm rot="10800000">
            <a:off x="6372225" y="871538"/>
            <a:ext cx="2303463" cy="5256212"/>
          </a:xfrm>
          <a:prstGeom prst="triangle">
            <a:avLst>
              <a:gd name="adj" fmla="val 49690"/>
            </a:avLst>
          </a:prstGeom>
          <a:solidFill>
            <a:srgbClr val="FF99CC"/>
          </a:solidFill>
          <a:ln w="19050">
            <a:solidFill>
              <a:srgbClr val="000000"/>
            </a:solidFill>
            <a:miter lim="800000"/>
            <a:headEnd/>
            <a:tailEnd/>
          </a:ln>
          <a:effectLst>
            <a:outerShdw dist="107763" dir="2700000" algn="ctr" rotWithShape="0">
              <a:srgbClr val="535353">
                <a:alpha val="50000"/>
              </a:srgbClr>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Arial" pitchFamily="34" charset="0"/>
            </a:endParaRPr>
          </a:p>
        </p:txBody>
      </p:sp>
      <p:sp>
        <p:nvSpPr>
          <p:cNvPr id="6" name="Text Box 15"/>
          <p:cNvSpPr txBox="1">
            <a:spLocks noChangeArrowheads="1"/>
          </p:cNvSpPr>
          <p:nvPr/>
        </p:nvSpPr>
        <p:spPr bwMode="auto">
          <a:xfrm>
            <a:off x="1042988" y="3500438"/>
            <a:ext cx="1008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itchFamily="34" charset="0"/>
              <a:cs typeface="Arial" pitchFamily="34" charset="0"/>
            </a:endParaRPr>
          </a:p>
        </p:txBody>
      </p:sp>
      <p:sp>
        <p:nvSpPr>
          <p:cNvPr id="7" name="Text Box 19"/>
          <p:cNvSpPr txBox="1">
            <a:spLocks noChangeArrowheads="1"/>
          </p:cNvSpPr>
          <p:nvPr/>
        </p:nvSpPr>
        <p:spPr bwMode="auto">
          <a:xfrm>
            <a:off x="574675" y="4337050"/>
            <a:ext cx="1944688"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1600" b="1" i="0" u="none" strike="noStrike" kern="0" cap="none" spc="0" normalizeH="0" baseline="0" noProof="0">
                <a:ln>
                  <a:noFill/>
                </a:ln>
                <a:solidFill>
                  <a:srgbClr val="000000"/>
                </a:solidFill>
                <a:effectLst/>
                <a:uLnTx/>
                <a:uFillTx/>
                <a:latin typeface="Arial" pitchFamily="34" charset="0"/>
                <a:cs typeface="Arial" pitchFamily="34" charset="0"/>
              </a:rPr>
              <a:t>CUSTOMER</a:t>
            </a: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1600" b="1" i="0" u="none" strike="noStrike" kern="0" cap="none" spc="0" normalizeH="0" baseline="0" noProof="0">
                <a:ln>
                  <a:noFill/>
                </a:ln>
                <a:solidFill>
                  <a:srgbClr val="000000"/>
                </a:solidFill>
                <a:effectLst/>
                <a:uLnTx/>
                <a:uFillTx/>
                <a:latin typeface="Arial" pitchFamily="34" charset="0"/>
                <a:cs typeface="Arial" pitchFamily="34" charset="0"/>
              </a:rPr>
              <a:t>COMPLAINT</a:t>
            </a: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1600" b="1" i="0" u="none" strike="noStrike" kern="0" cap="none" spc="0" normalizeH="0" baseline="0" noProof="0">
                <a:ln>
                  <a:noFill/>
                </a:ln>
                <a:solidFill>
                  <a:srgbClr val="000000"/>
                </a:solidFill>
                <a:effectLst/>
                <a:uLnTx/>
                <a:uFillTx/>
                <a:latin typeface="Arial" pitchFamily="34" charset="0"/>
                <a:cs typeface="Arial" pitchFamily="34" charset="0"/>
              </a:rPr>
              <a:t>PROFILE</a:t>
            </a:r>
            <a:endParaRPr kumimoji="0" lang="en-GB" altLang="en-US" sz="1600" b="0" i="0" u="none" strike="noStrike" kern="0" cap="none" spc="0" normalizeH="0" baseline="0" noProof="0">
              <a:ln>
                <a:noFill/>
              </a:ln>
              <a:solidFill>
                <a:srgbClr val="000000"/>
              </a:solidFill>
              <a:effectLst/>
              <a:uLnTx/>
              <a:uFillTx/>
              <a:latin typeface="Arial" pitchFamily="34" charset="0"/>
              <a:cs typeface="Arial" pitchFamily="34" charset="0"/>
            </a:endParaRPr>
          </a:p>
        </p:txBody>
      </p:sp>
      <p:sp>
        <p:nvSpPr>
          <p:cNvPr id="8" name="Text Box 20"/>
          <p:cNvSpPr txBox="1">
            <a:spLocks noChangeArrowheads="1"/>
          </p:cNvSpPr>
          <p:nvPr/>
        </p:nvSpPr>
        <p:spPr bwMode="auto">
          <a:xfrm>
            <a:off x="6551613" y="1008063"/>
            <a:ext cx="1944687"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1600" b="1" i="0" u="none" strike="noStrike" kern="0" cap="none" spc="0" normalizeH="0" baseline="0" noProof="0">
                <a:ln>
                  <a:noFill/>
                </a:ln>
                <a:solidFill>
                  <a:srgbClr val="000000"/>
                </a:solidFill>
                <a:effectLst/>
                <a:uLnTx/>
                <a:uFillTx/>
                <a:latin typeface="Arial" pitchFamily="34" charset="0"/>
                <a:cs typeface="Arial" pitchFamily="34" charset="0"/>
              </a:rPr>
              <a:t>ASSET MANAGEMENT PROFILE</a:t>
            </a:r>
          </a:p>
        </p:txBody>
      </p:sp>
      <p:sp>
        <p:nvSpPr>
          <p:cNvPr id="9" name="Text Box 21"/>
          <p:cNvSpPr txBox="1">
            <a:spLocks noChangeArrowheads="1"/>
          </p:cNvSpPr>
          <p:nvPr/>
        </p:nvSpPr>
        <p:spPr bwMode="auto">
          <a:xfrm>
            <a:off x="6840538" y="2185988"/>
            <a:ext cx="143986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1600" b="1" i="0" u="none" strike="noStrike" kern="0" cap="none" spc="0" normalizeH="0" baseline="0" noProof="0">
                <a:ln>
                  <a:noFill/>
                </a:ln>
                <a:solidFill>
                  <a:srgbClr val="000000"/>
                </a:solidFill>
                <a:effectLst/>
                <a:uLnTx/>
                <a:uFillTx/>
                <a:latin typeface="Arial" pitchFamily="34" charset="0"/>
                <a:cs typeface="Arial" pitchFamily="34" charset="0"/>
              </a:rPr>
              <a:t>PLANNED                            V                   REACTIVE</a:t>
            </a:r>
          </a:p>
        </p:txBody>
      </p:sp>
      <p:sp>
        <p:nvSpPr>
          <p:cNvPr id="10" name="Text Box 7"/>
          <p:cNvSpPr txBox="1">
            <a:spLocks noChangeArrowheads="1"/>
          </p:cNvSpPr>
          <p:nvPr/>
        </p:nvSpPr>
        <p:spPr bwMode="auto">
          <a:xfrm>
            <a:off x="2698750" y="1906797"/>
            <a:ext cx="2954338" cy="1061829"/>
          </a:xfrm>
          <a:prstGeom prst="rect">
            <a:avLst/>
          </a:prstGeom>
          <a:solidFill>
            <a:srgbClr val="FFFFFF"/>
          </a:solidFill>
          <a:ln w="38100" algn="ctr">
            <a:solidFill>
              <a:srgbClr val="FF0000"/>
            </a:solidFill>
            <a:miter lim="800000"/>
            <a:headEnd/>
            <a:tailEnd/>
          </a:ln>
          <a:effectLst>
            <a:outerShdw dist="107763" dir="2700000" algn="ctr" rotWithShape="0">
              <a:srgbClr val="535353">
                <a:alpha val="50000"/>
              </a:srgbClr>
            </a:outerShdw>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b="1" i="0" u="none" strike="noStrike" kern="0" cap="none" spc="0" normalizeH="0" baseline="0" noProof="0" dirty="0">
                <a:ln>
                  <a:noFill/>
                </a:ln>
                <a:solidFill>
                  <a:srgbClr val="000000"/>
                </a:solidFill>
                <a:effectLst/>
                <a:uLnTx/>
                <a:uFillTx/>
              </a:rPr>
              <a:t>SURFACING &amp; RECONSTRUCTION </a:t>
            </a: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b="1" i="0" u="none" strike="noStrike" kern="0" cap="none" spc="0" normalizeH="0" baseline="0" noProof="0" dirty="0">
                <a:ln>
                  <a:noFill/>
                </a:ln>
                <a:solidFill>
                  <a:srgbClr val="FF0000"/>
                </a:solidFill>
                <a:effectLst/>
                <a:uLnTx/>
                <a:uFillTx/>
              </a:rPr>
              <a:t>£18/m</a:t>
            </a:r>
            <a:r>
              <a:rPr kumimoji="0" lang="en-US" altLang="en-US" b="1" i="0" u="none" strike="noStrike" kern="0" cap="none" spc="0" normalizeH="0" baseline="0" noProof="0" dirty="0">
                <a:ln>
                  <a:noFill/>
                </a:ln>
                <a:solidFill>
                  <a:srgbClr val="FF0000"/>
                </a:solidFill>
                <a:effectLst/>
                <a:uLnTx/>
                <a:uFillTx/>
                <a:latin typeface="Arial Unicode MS" pitchFamily="34" charset="-128"/>
                <a:ea typeface="Arial Unicode MS" pitchFamily="34" charset="-128"/>
                <a:cs typeface="Arial Unicode MS" pitchFamily="34" charset="-128"/>
              </a:rPr>
              <a:t>²</a:t>
            </a:r>
          </a:p>
        </p:txBody>
      </p:sp>
      <p:sp>
        <p:nvSpPr>
          <p:cNvPr id="11" name="Text Box 8"/>
          <p:cNvSpPr txBox="1">
            <a:spLocks noChangeArrowheads="1"/>
          </p:cNvSpPr>
          <p:nvPr/>
        </p:nvSpPr>
        <p:spPr bwMode="auto">
          <a:xfrm>
            <a:off x="2862263" y="3360737"/>
            <a:ext cx="2809875" cy="646113"/>
          </a:xfrm>
          <a:prstGeom prst="rect">
            <a:avLst/>
          </a:prstGeom>
          <a:solidFill>
            <a:srgbClr val="FFFFFF"/>
          </a:solidFill>
          <a:ln w="31750" algn="ctr">
            <a:solidFill>
              <a:srgbClr val="3366FF"/>
            </a:solidFill>
            <a:miter lim="800000"/>
            <a:headEnd/>
            <a:tailEnd/>
          </a:ln>
          <a:effectLst>
            <a:outerShdw dist="107763" dir="2700000" algn="ctr" rotWithShape="0">
              <a:srgbClr val="535353">
                <a:alpha val="50000"/>
              </a:srgbClr>
            </a:outerShdw>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1800" b="1" i="0" u="none" strike="noStrike" kern="0" cap="none" spc="0" normalizeH="0" baseline="0" noProof="0" dirty="0">
                <a:ln>
                  <a:noFill/>
                </a:ln>
                <a:solidFill>
                  <a:srgbClr val="000000"/>
                </a:solidFill>
                <a:effectLst/>
                <a:uLnTx/>
                <a:uFillTx/>
                <a:latin typeface="Arial" pitchFamily="34" charset="0"/>
                <a:cs typeface="Arial" pitchFamily="34" charset="0"/>
              </a:rPr>
              <a:t>“PLANNED” PATCHING </a:t>
            </a:r>
            <a:r>
              <a:rPr kumimoji="0" lang="en-GB" altLang="en-US" sz="1800" b="1" i="0" u="none" strike="noStrike" kern="0" cap="none" spc="0" normalizeH="0" baseline="0" noProof="0" dirty="0">
                <a:ln>
                  <a:noFill/>
                </a:ln>
                <a:solidFill>
                  <a:srgbClr val="3399FF"/>
                </a:solidFill>
                <a:effectLst/>
                <a:uLnTx/>
                <a:uFillTx/>
                <a:latin typeface="Arial" pitchFamily="34" charset="0"/>
                <a:cs typeface="Arial" pitchFamily="34" charset="0"/>
              </a:rPr>
              <a:t>£30/m</a:t>
            </a:r>
            <a:r>
              <a:rPr kumimoji="0" lang="en-US" altLang="en-US" sz="1800" b="1" i="0" u="none" strike="noStrike" kern="0" cap="none" spc="0" normalizeH="0" baseline="0" noProof="0" dirty="0">
                <a:ln>
                  <a:noFill/>
                </a:ln>
                <a:solidFill>
                  <a:srgbClr val="3399FF"/>
                </a:solidFill>
                <a:effectLst/>
                <a:uLnTx/>
                <a:uFillTx/>
                <a:latin typeface="Arial Unicode MS" pitchFamily="34" charset="-128"/>
                <a:ea typeface="Arial Unicode MS" pitchFamily="34" charset="-128"/>
                <a:cs typeface="Arial Unicode MS" pitchFamily="34" charset="-128"/>
              </a:rPr>
              <a:t>²</a:t>
            </a:r>
          </a:p>
        </p:txBody>
      </p:sp>
      <p:sp>
        <p:nvSpPr>
          <p:cNvPr id="12" name="Text Box 10"/>
          <p:cNvSpPr txBox="1">
            <a:spLocks noChangeArrowheads="1"/>
          </p:cNvSpPr>
          <p:nvPr/>
        </p:nvSpPr>
        <p:spPr bwMode="auto">
          <a:xfrm>
            <a:off x="3131840" y="4445000"/>
            <a:ext cx="2540298" cy="584200"/>
          </a:xfrm>
          <a:prstGeom prst="rect">
            <a:avLst/>
          </a:prstGeom>
          <a:solidFill>
            <a:srgbClr val="FFFFFF"/>
          </a:solidFill>
          <a:ln w="19050" algn="ctr">
            <a:solidFill>
              <a:srgbClr val="800080"/>
            </a:solidFill>
            <a:miter lim="800000"/>
            <a:headEnd/>
            <a:tailEnd/>
          </a:ln>
          <a:effectLst>
            <a:outerShdw dist="107763" dir="2700000" algn="ctr" rotWithShape="0">
              <a:srgbClr val="535353">
                <a:alpha val="50000"/>
              </a:srgbClr>
            </a:outerShdw>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1600" b="1" i="0" u="none" strike="noStrike" kern="0" cap="none" spc="0" normalizeH="0" baseline="0" noProof="0" dirty="0">
                <a:ln>
                  <a:noFill/>
                </a:ln>
                <a:solidFill>
                  <a:srgbClr val="000000"/>
                </a:solidFill>
                <a:effectLst/>
                <a:uLnTx/>
                <a:uFillTx/>
                <a:latin typeface="Arial" pitchFamily="34" charset="0"/>
                <a:cs typeface="Arial" pitchFamily="34" charset="0"/>
              </a:rPr>
              <a:t>DEFECT RESPONSE </a:t>
            </a:r>
            <a:r>
              <a:rPr kumimoji="0" lang="en-GB" altLang="en-US" sz="1600" b="1" i="0" u="none" strike="noStrike" kern="0" cap="none" spc="0" normalizeH="0" baseline="0" noProof="0" dirty="0">
                <a:ln>
                  <a:noFill/>
                </a:ln>
                <a:solidFill>
                  <a:srgbClr val="990099"/>
                </a:solidFill>
                <a:effectLst/>
                <a:uLnTx/>
                <a:uFillTx/>
                <a:latin typeface="Arial" pitchFamily="34" charset="0"/>
                <a:cs typeface="Arial" pitchFamily="34" charset="0"/>
              </a:rPr>
              <a:t>£65/m</a:t>
            </a:r>
            <a:r>
              <a:rPr kumimoji="0" lang="en-US" altLang="en-US" sz="1600" b="1" i="0" u="none" strike="noStrike" kern="0" cap="none" spc="0" normalizeH="0" baseline="0" noProof="0" dirty="0">
                <a:ln>
                  <a:noFill/>
                </a:ln>
                <a:solidFill>
                  <a:srgbClr val="990099"/>
                </a:solidFill>
                <a:effectLst/>
                <a:uLnTx/>
                <a:uFillTx/>
                <a:latin typeface="Arial Unicode MS" pitchFamily="34" charset="-128"/>
                <a:ea typeface="Arial Unicode MS" pitchFamily="34" charset="-128"/>
                <a:cs typeface="Arial Unicode MS" pitchFamily="34" charset="-128"/>
              </a:rPr>
              <a:t>²</a:t>
            </a:r>
          </a:p>
        </p:txBody>
      </p:sp>
      <p:sp>
        <p:nvSpPr>
          <p:cNvPr id="13" name="Text Box 11"/>
          <p:cNvSpPr txBox="1">
            <a:spLocks noChangeArrowheads="1"/>
          </p:cNvSpPr>
          <p:nvPr/>
        </p:nvSpPr>
        <p:spPr bwMode="auto">
          <a:xfrm>
            <a:off x="3367088" y="5449888"/>
            <a:ext cx="2286000" cy="584775"/>
          </a:xfrm>
          <a:prstGeom prst="rect">
            <a:avLst/>
          </a:prstGeom>
          <a:solidFill>
            <a:srgbClr val="FFFFFF"/>
          </a:solidFill>
          <a:ln w="15875" algn="ctr">
            <a:solidFill>
              <a:srgbClr val="FF6600"/>
            </a:solidFill>
            <a:miter lim="800000"/>
            <a:headEnd/>
            <a:tailEnd/>
          </a:ln>
          <a:effectLst>
            <a:outerShdw dist="107763" dir="2700000" algn="ctr" rotWithShape="0">
              <a:srgbClr val="535353">
                <a:alpha val="50000"/>
              </a:srgbClr>
            </a:outerShdw>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600" b="1" i="0" u="none" strike="noStrike" kern="0" cap="none" spc="0" normalizeH="0" baseline="0" noProof="0" dirty="0">
                <a:ln>
                  <a:noFill/>
                </a:ln>
                <a:solidFill>
                  <a:srgbClr val="000000"/>
                </a:solidFill>
                <a:effectLst/>
                <a:uLnTx/>
                <a:uFillTx/>
                <a:latin typeface="Arial" pitchFamily="34" charset="0"/>
                <a:cs typeface="Arial" pitchFamily="34" charset="0"/>
              </a:rPr>
              <a:t>QUICK RESPONSE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600" b="1" i="0" u="none" strike="noStrike" kern="0" cap="none" spc="0" normalizeH="0" baseline="0" noProof="0" dirty="0">
                <a:ln>
                  <a:noFill/>
                </a:ln>
                <a:solidFill>
                  <a:srgbClr val="FF6600"/>
                </a:solidFill>
                <a:effectLst/>
                <a:uLnTx/>
                <a:uFillTx/>
                <a:latin typeface="Arial" pitchFamily="34" charset="0"/>
                <a:cs typeface="Arial" pitchFamily="34" charset="0"/>
              </a:rPr>
              <a:t>£95/m</a:t>
            </a:r>
            <a:r>
              <a:rPr kumimoji="0" lang="en-US" altLang="en-US" sz="1600" b="1" i="0" u="none" strike="noStrike" kern="0" cap="none" spc="0" normalizeH="0" baseline="0" noProof="0" dirty="0">
                <a:ln>
                  <a:noFill/>
                </a:ln>
                <a:solidFill>
                  <a:srgbClr val="FF6600"/>
                </a:solidFill>
                <a:effectLst/>
                <a:uLnTx/>
                <a:uFillTx/>
                <a:latin typeface="Arial Unicode MS" pitchFamily="34" charset="-128"/>
                <a:ea typeface="Arial Unicode MS" pitchFamily="34" charset="-128"/>
                <a:cs typeface="Arial Unicode MS" pitchFamily="34" charset="-128"/>
              </a:rPr>
              <a:t>²</a:t>
            </a:r>
            <a:r>
              <a:rPr kumimoji="0" lang="en-GB" altLang="en-US" sz="1600" b="1" i="0" u="none" strike="noStrike" kern="0" cap="none" spc="0" normalizeH="0" baseline="0" noProof="0" dirty="0">
                <a:ln>
                  <a:noFill/>
                </a:ln>
                <a:solidFill>
                  <a:srgbClr val="000000"/>
                </a:solidFill>
                <a:effectLst/>
                <a:uLnTx/>
                <a:uFillTx/>
                <a:latin typeface="Arial" pitchFamily="34" charset="0"/>
                <a:cs typeface="Arial" pitchFamily="34" charset="0"/>
              </a:rPr>
              <a:t> </a:t>
            </a:r>
          </a:p>
        </p:txBody>
      </p:sp>
      <p:sp>
        <p:nvSpPr>
          <p:cNvPr id="14" name="TextBox 13"/>
          <p:cNvSpPr txBox="1"/>
          <p:nvPr/>
        </p:nvSpPr>
        <p:spPr>
          <a:xfrm>
            <a:off x="2519362" y="1008063"/>
            <a:ext cx="3133725" cy="646331"/>
          </a:xfrm>
          <a:prstGeom prst="rect">
            <a:avLst/>
          </a:prstGeom>
          <a:noFill/>
          <a:ln w="57150">
            <a:solidFill>
              <a:srgbClr val="00B050"/>
            </a:solidFill>
          </a:ln>
        </p:spPr>
        <p:txBody>
          <a:bodyPr wrap="square" rtlCol="0">
            <a:spAutoFit/>
          </a:bodyPr>
          <a:lstStyle/>
          <a:p>
            <a:pPr algn="ctr"/>
            <a:r>
              <a:rPr lang="en-GB" b="1" dirty="0"/>
              <a:t>SURFACE DRESSING</a:t>
            </a:r>
          </a:p>
          <a:p>
            <a:pPr algn="ctr"/>
            <a:r>
              <a:rPr lang="en-GB" b="1" dirty="0">
                <a:solidFill>
                  <a:srgbClr val="00B050"/>
                </a:solidFill>
              </a:rPr>
              <a:t>£3/m</a:t>
            </a:r>
            <a:r>
              <a:rPr lang="en-GB" b="1" baseline="30000" dirty="0">
                <a:solidFill>
                  <a:srgbClr val="00B050"/>
                </a:solidFill>
              </a:rPr>
              <a:t>2</a:t>
            </a:r>
          </a:p>
        </p:txBody>
      </p:sp>
    </p:spTree>
    <p:extLst>
      <p:ext uri="{BB962C8B-B14F-4D97-AF65-F5344CB8AC3E}">
        <p14:creationId xmlns:p14="http://schemas.microsoft.com/office/powerpoint/2010/main" val="987789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92086"/>
          </a:xfrm>
        </p:spPr>
        <p:txBody>
          <a:bodyPr/>
          <a:lstStyle/>
          <a:p>
            <a:r>
              <a:rPr lang="en-GB" dirty="0"/>
              <a:t>New HMOP matrices for defects</a:t>
            </a:r>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1801" y="980728"/>
            <a:ext cx="4465359" cy="4414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980728"/>
            <a:ext cx="4176464" cy="4405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1560" y="5507359"/>
            <a:ext cx="7471854" cy="523220"/>
          </a:xfrm>
          <a:prstGeom prst="rect">
            <a:avLst/>
          </a:prstGeom>
          <a:noFill/>
        </p:spPr>
        <p:txBody>
          <a:bodyPr wrap="none" rtlCol="0">
            <a:spAutoFit/>
          </a:bodyPr>
          <a:lstStyle/>
          <a:p>
            <a:r>
              <a:rPr lang="en-GB" sz="1400" dirty="0">
                <a:solidFill>
                  <a:srgbClr val="003AA3"/>
                </a:solidFill>
              </a:rPr>
              <a:t>HMOP = Highway Maintenance Operational Plan, as approved by Cabinet on 12</a:t>
            </a:r>
            <a:r>
              <a:rPr lang="en-GB" sz="1400" baseline="30000" dirty="0">
                <a:solidFill>
                  <a:srgbClr val="003AA3"/>
                </a:solidFill>
              </a:rPr>
              <a:t>th</a:t>
            </a:r>
            <a:r>
              <a:rPr lang="en-GB" sz="1400" dirty="0">
                <a:solidFill>
                  <a:srgbClr val="003AA3"/>
                </a:solidFill>
              </a:rPr>
              <a:t> July 2016</a:t>
            </a:r>
          </a:p>
          <a:p>
            <a:r>
              <a:rPr lang="en-GB" sz="1400" dirty="0">
                <a:solidFill>
                  <a:srgbClr val="003AA3"/>
                </a:solidFill>
              </a:rPr>
              <a:t>Extra column of severity required for green lanes?</a:t>
            </a:r>
          </a:p>
        </p:txBody>
      </p:sp>
    </p:spTree>
    <p:extLst>
      <p:ext uri="{BB962C8B-B14F-4D97-AF65-F5344CB8AC3E}">
        <p14:creationId xmlns:p14="http://schemas.microsoft.com/office/powerpoint/2010/main" val="917979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92088"/>
          </a:xfrm>
        </p:spPr>
        <p:txBody>
          <a:bodyPr/>
          <a:lstStyle/>
          <a:p>
            <a:r>
              <a:rPr lang="en-GB" dirty="0"/>
              <a:t>Controlling reactive maintenance</a:t>
            </a:r>
          </a:p>
        </p:txBody>
      </p:sp>
      <p:pic>
        <p:nvPicPr>
          <p:cNvPr id="3074" name="Picture 2" descr="image007">
            <a:extLst>
              <a:ext uri="{FF2B5EF4-FFF2-40B4-BE49-F238E27FC236}">
                <a16:creationId xmlns:a16="http://schemas.microsoft.com/office/drawing/2014/main" xmlns="" id="{160336CD-0886-4D7E-BB21-BCFCBA2F4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041100"/>
            <a:ext cx="8784976" cy="508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4895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720080"/>
          </a:xfrm>
        </p:spPr>
        <p:txBody>
          <a:bodyPr/>
          <a:lstStyle/>
          <a:p>
            <a:r>
              <a:rPr lang="en-GB" dirty="0"/>
              <a:t>Changes to gang composition …</a:t>
            </a:r>
          </a:p>
        </p:txBody>
      </p:sp>
      <p:pic>
        <p:nvPicPr>
          <p:cNvPr id="4" name="Content Placeholder 3">
            <a:extLst>
              <a:ext uri="{FF2B5EF4-FFF2-40B4-BE49-F238E27FC236}">
                <a16:creationId xmlns:a16="http://schemas.microsoft.com/office/drawing/2014/main" xmlns="" id="{1ABD9C56-524D-4A10-A105-3D7C6ADF6068}"/>
              </a:ext>
            </a:extLst>
          </p:cNvPr>
          <p:cNvPicPr>
            <a:picLocks noGrp="1" noChangeAspect="1"/>
          </p:cNvPicPr>
          <p:nvPr>
            <p:ph idx="1"/>
          </p:nvPr>
        </p:nvPicPr>
        <p:blipFill>
          <a:blip r:embed="rId3"/>
          <a:stretch>
            <a:fillRect/>
          </a:stretch>
        </p:blipFill>
        <p:spPr>
          <a:xfrm>
            <a:off x="179512" y="1114116"/>
            <a:ext cx="8784976" cy="4978709"/>
          </a:xfrm>
          <a:prstGeom prst="rect">
            <a:avLst/>
          </a:prstGeom>
        </p:spPr>
      </p:pic>
    </p:spTree>
    <p:extLst>
      <p:ext uri="{BB962C8B-B14F-4D97-AF65-F5344CB8AC3E}">
        <p14:creationId xmlns:p14="http://schemas.microsoft.com/office/powerpoint/2010/main" val="1105725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712968" cy="720080"/>
          </a:xfrm>
        </p:spPr>
        <p:txBody>
          <a:bodyPr/>
          <a:lstStyle/>
          <a:p>
            <a:r>
              <a:rPr lang="en-GB" dirty="0"/>
              <a:t>Overall road condition – latest data</a:t>
            </a:r>
          </a:p>
        </p:txBody>
      </p:sp>
      <p:graphicFrame>
        <p:nvGraphicFramePr>
          <p:cNvPr id="4" name="Content Placeholder 3">
            <a:extLst>
              <a:ext uri="{FF2B5EF4-FFF2-40B4-BE49-F238E27FC236}">
                <a16:creationId xmlns:a16="http://schemas.microsoft.com/office/drawing/2014/main" xmlns="" id="{00000000-0008-0000-0100-000003000000}"/>
              </a:ext>
            </a:extLst>
          </p:cNvPr>
          <p:cNvGraphicFramePr>
            <a:graphicFrameLocks noGrp="1"/>
          </p:cNvGraphicFramePr>
          <p:nvPr>
            <p:ph idx="1"/>
            <p:extLst>
              <p:ext uri="{D42A27DB-BD31-4B8C-83A1-F6EECF244321}">
                <p14:modId xmlns:p14="http://schemas.microsoft.com/office/powerpoint/2010/main" val="2014677034"/>
              </p:ext>
            </p:extLst>
          </p:nvPr>
        </p:nvGraphicFramePr>
        <p:xfrm>
          <a:off x="35496" y="908720"/>
          <a:ext cx="9001000" cy="51841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65079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0080"/>
          </a:xfrm>
        </p:spPr>
        <p:txBody>
          <a:bodyPr/>
          <a:lstStyle/>
          <a:p>
            <a:r>
              <a:rPr lang="en-GB" dirty="0"/>
              <a:t>Good road condition/repudiation</a:t>
            </a:r>
          </a:p>
        </p:txBody>
      </p:sp>
      <p:pic>
        <p:nvPicPr>
          <p:cNvPr id="6" name="Content Placeholder 5">
            <a:extLst>
              <a:ext uri="{FF2B5EF4-FFF2-40B4-BE49-F238E27FC236}">
                <a16:creationId xmlns:a16="http://schemas.microsoft.com/office/drawing/2014/main" xmlns="" id="{C0BACA09-F3CA-429A-8618-40F7F5023F81}"/>
              </a:ext>
            </a:extLst>
          </p:cNvPr>
          <p:cNvPicPr>
            <a:picLocks noGrp="1" noChangeAspect="1"/>
          </p:cNvPicPr>
          <p:nvPr>
            <p:ph idx="1"/>
          </p:nvPr>
        </p:nvPicPr>
        <p:blipFill>
          <a:blip r:embed="rId3"/>
          <a:stretch>
            <a:fillRect/>
          </a:stretch>
        </p:blipFill>
        <p:spPr>
          <a:xfrm>
            <a:off x="599727" y="3671327"/>
            <a:ext cx="5214171" cy="2448271"/>
          </a:xfrm>
          <a:prstGeom prst="rect">
            <a:avLst/>
          </a:prstGeom>
        </p:spPr>
      </p:pic>
      <p:pic>
        <p:nvPicPr>
          <p:cNvPr id="7" name="Picture 6">
            <a:extLst>
              <a:ext uri="{FF2B5EF4-FFF2-40B4-BE49-F238E27FC236}">
                <a16:creationId xmlns:a16="http://schemas.microsoft.com/office/drawing/2014/main" xmlns="" id="{64F9980C-0E49-4273-B829-64ACD013FF9D}"/>
              </a:ext>
            </a:extLst>
          </p:cNvPr>
          <p:cNvPicPr>
            <a:picLocks noChangeAspect="1"/>
          </p:cNvPicPr>
          <p:nvPr/>
        </p:nvPicPr>
        <p:blipFill>
          <a:blip r:embed="rId4"/>
          <a:stretch>
            <a:fillRect/>
          </a:stretch>
        </p:blipFill>
        <p:spPr>
          <a:xfrm>
            <a:off x="611560" y="974076"/>
            <a:ext cx="5202338" cy="2631895"/>
          </a:xfrm>
          <a:prstGeom prst="rect">
            <a:avLst/>
          </a:prstGeom>
        </p:spPr>
      </p:pic>
      <p:sp>
        <p:nvSpPr>
          <p:cNvPr id="8" name="TextBox 7">
            <a:extLst>
              <a:ext uri="{FF2B5EF4-FFF2-40B4-BE49-F238E27FC236}">
                <a16:creationId xmlns:a16="http://schemas.microsoft.com/office/drawing/2014/main" xmlns="" id="{10857551-0249-4B32-BD78-AA925E8F7E0B}"/>
              </a:ext>
            </a:extLst>
          </p:cNvPr>
          <p:cNvSpPr txBox="1"/>
          <p:nvPr/>
        </p:nvSpPr>
        <p:spPr>
          <a:xfrm>
            <a:off x="6133459" y="2517165"/>
            <a:ext cx="1383712" cy="2308324"/>
          </a:xfrm>
          <a:prstGeom prst="rect">
            <a:avLst/>
          </a:prstGeom>
          <a:noFill/>
        </p:spPr>
        <p:txBody>
          <a:bodyPr wrap="none" rtlCol="0">
            <a:spAutoFit/>
          </a:bodyPr>
          <a:lstStyle/>
          <a:p>
            <a:pPr algn="ctr"/>
            <a:r>
              <a:rPr lang="en-GB" sz="2400" u="sng" dirty="0">
                <a:solidFill>
                  <a:srgbClr val="003AA3"/>
                </a:solidFill>
              </a:rPr>
              <a:t>2015/16:</a:t>
            </a:r>
          </a:p>
          <a:p>
            <a:pPr algn="ctr"/>
            <a:r>
              <a:rPr lang="en-GB" sz="2400" dirty="0">
                <a:solidFill>
                  <a:srgbClr val="003AA3"/>
                </a:solidFill>
              </a:rPr>
              <a:t>£46,319</a:t>
            </a:r>
          </a:p>
          <a:p>
            <a:pPr algn="ctr"/>
            <a:endParaRPr lang="en-GB" sz="2400" dirty="0">
              <a:solidFill>
                <a:srgbClr val="003AA3"/>
              </a:solidFill>
            </a:endParaRPr>
          </a:p>
          <a:p>
            <a:pPr algn="ctr"/>
            <a:endParaRPr lang="en-GB" sz="2400" dirty="0">
              <a:solidFill>
                <a:srgbClr val="003AA3"/>
              </a:solidFill>
            </a:endParaRPr>
          </a:p>
          <a:p>
            <a:pPr algn="ctr"/>
            <a:r>
              <a:rPr lang="en-GB" sz="2400" u="sng" dirty="0">
                <a:solidFill>
                  <a:srgbClr val="003AA3"/>
                </a:solidFill>
              </a:rPr>
              <a:t>2016/17:</a:t>
            </a:r>
          </a:p>
          <a:p>
            <a:pPr algn="ctr"/>
            <a:r>
              <a:rPr lang="en-GB" sz="2400" dirty="0">
                <a:solidFill>
                  <a:srgbClr val="003AA3"/>
                </a:solidFill>
              </a:rPr>
              <a:t>£30,049</a:t>
            </a:r>
          </a:p>
        </p:txBody>
      </p:sp>
      <p:sp>
        <p:nvSpPr>
          <p:cNvPr id="10" name="TextBox 9">
            <a:extLst>
              <a:ext uri="{FF2B5EF4-FFF2-40B4-BE49-F238E27FC236}">
                <a16:creationId xmlns:a16="http://schemas.microsoft.com/office/drawing/2014/main" xmlns="" id="{EB4160E9-E605-496E-8E18-411E325F2122}"/>
              </a:ext>
            </a:extLst>
          </p:cNvPr>
          <p:cNvSpPr txBox="1"/>
          <p:nvPr/>
        </p:nvSpPr>
        <p:spPr>
          <a:xfrm>
            <a:off x="6097937" y="974076"/>
            <a:ext cx="1470274" cy="1107996"/>
          </a:xfrm>
          <a:prstGeom prst="rect">
            <a:avLst/>
          </a:prstGeom>
          <a:noFill/>
        </p:spPr>
        <p:txBody>
          <a:bodyPr wrap="none" rtlCol="0">
            <a:spAutoFit/>
          </a:bodyPr>
          <a:lstStyle/>
          <a:p>
            <a:pPr algn="ctr"/>
            <a:r>
              <a:rPr lang="en-GB" sz="2400" u="sng" dirty="0">
                <a:solidFill>
                  <a:srgbClr val="003AA3"/>
                </a:solidFill>
              </a:rPr>
              <a:t>2014/15:</a:t>
            </a:r>
          </a:p>
          <a:p>
            <a:pPr algn="ctr"/>
            <a:r>
              <a:rPr lang="en-GB" sz="2400" dirty="0">
                <a:solidFill>
                  <a:srgbClr val="003AA3"/>
                </a:solidFill>
              </a:rPr>
              <a:t>£645,453</a:t>
            </a:r>
          </a:p>
          <a:p>
            <a:endParaRPr lang="en-GB" dirty="0">
              <a:solidFill>
                <a:srgbClr val="003AA3"/>
              </a:solidFill>
            </a:endParaRPr>
          </a:p>
        </p:txBody>
      </p:sp>
      <p:cxnSp>
        <p:nvCxnSpPr>
          <p:cNvPr id="9" name="Straight Connector 8">
            <a:extLst>
              <a:ext uri="{FF2B5EF4-FFF2-40B4-BE49-F238E27FC236}">
                <a16:creationId xmlns:a16="http://schemas.microsoft.com/office/drawing/2014/main" xmlns="" id="{47DA7051-A46B-45F9-9099-B7D173FA0A88}"/>
              </a:ext>
            </a:extLst>
          </p:cNvPr>
          <p:cNvCxnSpPr>
            <a:cxnSpLocks/>
          </p:cNvCxnSpPr>
          <p:nvPr/>
        </p:nvCxnSpPr>
        <p:spPr>
          <a:xfrm flipV="1">
            <a:off x="4739994" y="2840965"/>
            <a:ext cx="360040" cy="36004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D6A2DE3D-B416-4F48-96CB-E1F1C82C9359}"/>
              </a:ext>
            </a:extLst>
          </p:cNvPr>
          <p:cNvCxnSpPr>
            <a:cxnSpLocks/>
          </p:cNvCxnSpPr>
          <p:nvPr/>
        </p:nvCxnSpPr>
        <p:spPr>
          <a:xfrm flipV="1">
            <a:off x="3275856" y="5373216"/>
            <a:ext cx="360040" cy="36004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4738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792088"/>
          </a:xfrm>
        </p:spPr>
        <p:txBody>
          <a:bodyPr/>
          <a:lstStyle/>
          <a:p>
            <a:r>
              <a:rPr lang="en-GB" sz="3600" dirty="0"/>
              <a:t>Flooding and drainage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84996111"/>
              </p:ext>
            </p:extLst>
          </p:nvPr>
        </p:nvGraphicFramePr>
        <p:xfrm>
          <a:off x="6516216" y="3260014"/>
          <a:ext cx="2362200" cy="2617254"/>
        </p:xfrm>
        <a:graphic>
          <a:graphicData uri="http://schemas.openxmlformats.org/drawingml/2006/table">
            <a:tbl>
              <a:tblPr/>
              <a:tblGrid>
                <a:gridCol w="1086359">
                  <a:extLst>
                    <a:ext uri="{9D8B030D-6E8A-4147-A177-3AD203B41FA5}">
                      <a16:colId xmlns:a16="http://schemas.microsoft.com/office/drawing/2014/main" xmlns="" val="3703162597"/>
                    </a:ext>
                  </a:extLst>
                </a:gridCol>
                <a:gridCol w="1275841">
                  <a:extLst>
                    <a:ext uri="{9D8B030D-6E8A-4147-A177-3AD203B41FA5}">
                      <a16:colId xmlns:a16="http://schemas.microsoft.com/office/drawing/2014/main" xmlns="" val="3531372649"/>
                    </a:ext>
                  </a:extLst>
                </a:gridCol>
              </a:tblGrid>
              <a:tr h="290806">
                <a:tc>
                  <a:txBody>
                    <a:bodyPr/>
                    <a:lstStyle/>
                    <a:p>
                      <a:pPr algn="l" fontAlgn="b"/>
                      <a:r>
                        <a:rPr lang="en-GB" sz="1100" b="1" i="0" u="none" strike="noStrike" dirty="0">
                          <a:solidFill>
                            <a:srgbClr val="000000"/>
                          </a:solidFill>
                          <a:effectLst/>
                          <a:latin typeface="Calibri" panose="020F0502020204030204" pitchFamily="34" charset="0"/>
                        </a:rPr>
                        <a:t>Scheme Status</a:t>
                      </a:r>
                    </a:p>
                  </a:txBody>
                  <a:tcPr marL="9525" marR="9525" marT="9525"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GB" sz="1100" b="1" i="0" u="none" strike="noStrike">
                          <a:solidFill>
                            <a:srgbClr val="000000"/>
                          </a:solidFill>
                          <a:effectLst/>
                          <a:latin typeface="Calibri" panose="020F0502020204030204" pitchFamily="34" charset="0"/>
                        </a:rPr>
                        <a:t>Number of Schemes</a:t>
                      </a:r>
                    </a:p>
                  </a:txBody>
                  <a:tcPr marL="9525" marR="9525" marT="9525"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extLst>
                  <a:ext uri="{0D108BD9-81ED-4DB2-BD59-A6C34878D82A}">
                    <a16:rowId xmlns:a16="http://schemas.microsoft.com/office/drawing/2014/main" xmlns="" val="2857613616"/>
                  </a:ext>
                </a:extLst>
              </a:tr>
              <a:tr h="290806">
                <a:tc>
                  <a:txBody>
                    <a:bodyPr/>
                    <a:lstStyle/>
                    <a:p>
                      <a:pPr algn="l" fontAlgn="b"/>
                      <a:r>
                        <a:rPr lang="en-GB" sz="1100" b="0" i="0" u="none" strike="noStrike">
                          <a:solidFill>
                            <a:srgbClr val="000000"/>
                          </a:solidFill>
                          <a:effectLst/>
                          <a:latin typeface="Calibri" panose="020F0502020204030204" pitchFamily="34" charset="0"/>
                        </a:rPr>
                        <a:t>Babergh</a:t>
                      </a:r>
                    </a:p>
                  </a:txBody>
                  <a:tcPr marL="9525" marR="9525" marT="9525"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78</a:t>
                      </a:r>
                    </a:p>
                  </a:txBody>
                  <a:tcPr marL="9525" marR="9525" marT="9525" anchor="b">
                    <a:lnL>
                      <a:noFill/>
                    </a:lnL>
                    <a:lnR>
                      <a:noFill/>
                    </a:lnR>
                    <a:lnT w="6350" cap="flat" cmpd="sng" algn="ctr">
                      <a:solidFill>
                        <a:srgbClr val="95B3D7"/>
                      </a:solidFill>
                      <a:prstDash val="solid"/>
                      <a:round/>
                      <a:headEnd type="none" w="med" len="med"/>
                      <a:tailEnd type="none" w="med" len="med"/>
                    </a:lnT>
                    <a:lnB>
                      <a:noFill/>
                    </a:lnB>
                  </a:tcPr>
                </a:tc>
                <a:extLst>
                  <a:ext uri="{0D108BD9-81ED-4DB2-BD59-A6C34878D82A}">
                    <a16:rowId xmlns:a16="http://schemas.microsoft.com/office/drawing/2014/main" xmlns="" val="1140093661"/>
                  </a:ext>
                </a:extLst>
              </a:tr>
              <a:tr h="290806">
                <a:tc>
                  <a:txBody>
                    <a:bodyPr/>
                    <a:lstStyle/>
                    <a:p>
                      <a:pPr algn="l" fontAlgn="b"/>
                      <a:r>
                        <a:rPr lang="en-GB" sz="1100" b="0" i="0" u="none" strike="noStrike">
                          <a:solidFill>
                            <a:srgbClr val="000000"/>
                          </a:solidFill>
                          <a:effectLst/>
                          <a:latin typeface="Calibri" panose="020F0502020204030204" pitchFamily="34" charset="0"/>
                        </a:rPr>
                        <a:t>Forest Heath</a:t>
                      </a:r>
                    </a:p>
                  </a:txBody>
                  <a:tcPr marL="9525" marR="9525" marT="9525"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20</a:t>
                      </a:r>
                    </a:p>
                  </a:txBody>
                  <a:tcPr marL="9525" marR="9525" marT="9525" anchor="b">
                    <a:lnL>
                      <a:noFill/>
                    </a:lnL>
                    <a:lnR>
                      <a:noFill/>
                    </a:lnR>
                    <a:lnT>
                      <a:noFill/>
                    </a:lnT>
                    <a:lnB>
                      <a:noFill/>
                    </a:lnB>
                  </a:tcPr>
                </a:tc>
                <a:extLst>
                  <a:ext uri="{0D108BD9-81ED-4DB2-BD59-A6C34878D82A}">
                    <a16:rowId xmlns:a16="http://schemas.microsoft.com/office/drawing/2014/main" xmlns="" val="1934627154"/>
                  </a:ext>
                </a:extLst>
              </a:tr>
              <a:tr h="290806">
                <a:tc>
                  <a:txBody>
                    <a:bodyPr/>
                    <a:lstStyle/>
                    <a:p>
                      <a:pPr algn="l" fontAlgn="b"/>
                      <a:r>
                        <a:rPr lang="en-GB" sz="1100" b="0" i="0" u="none" strike="noStrike">
                          <a:solidFill>
                            <a:srgbClr val="000000"/>
                          </a:solidFill>
                          <a:effectLst/>
                          <a:latin typeface="Calibri" panose="020F0502020204030204" pitchFamily="34" charset="0"/>
                        </a:rPr>
                        <a:t>Ipswich</a:t>
                      </a:r>
                    </a:p>
                  </a:txBody>
                  <a:tcPr marL="9525" marR="9525" marT="9525"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19</a:t>
                      </a:r>
                    </a:p>
                  </a:txBody>
                  <a:tcPr marL="9525" marR="9525" marT="9525" anchor="b">
                    <a:lnL>
                      <a:noFill/>
                    </a:lnL>
                    <a:lnR>
                      <a:noFill/>
                    </a:lnR>
                    <a:lnT>
                      <a:noFill/>
                    </a:lnT>
                    <a:lnB>
                      <a:noFill/>
                    </a:lnB>
                  </a:tcPr>
                </a:tc>
                <a:extLst>
                  <a:ext uri="{0D108BD9-81ED-4DB2-BD59-A6C34878D82A}">
                    <a16:rowId xmlns:a16="http://schemas.microsoft.com/office/drawing/2014/main" xmlns="" val="1305452024"/>
                  </a:ext>
                </a:extLst>
              </a:tr>
              <a:tr h="290806">
                <a:tc>
                  <a:txBody>
                    <a:bodyPr/>
                    <a:lstStyle/>
                    <a:p>
                      <a:pPr algn="l" fontAlgn="b"/>
                      <a:r>
                        <a:rPr lang="en-GB" sz="1100" b="0" i="0" u="none" strike="noStrike" dirty="0">
                          <a:solidFill>
                            <a:srgbClr val="000000"/>
                          </a:solidFill>
                          <a:effectLst/>
                          <a:latin typeface="Calibri" panose="020F0502020204030204" pitchFamily="34" charset="0"/>
                        </a:rPr>
                        <a:t>Mid Suffolk</a:t>
                      </a:r>
                    </a:p>
                  </a:txBody>
                  <a:tcPr marL="9525" marR="9525" marT="9525"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68</a:t>
                      </a:r>
                    </a:p>
                  </a:txBody>
                  <a:tcPr marL="9525" marR="9525" marT="9525" anchor="b">
                    <a:lnL>
                      <a:noFill/>
                    </a:lnL>
                    <a:lnR>
                      <a:noFill/>
                    </a:lnR>
                    <a:lnT>
                      <a:noFill/>
                    </a:lnT>
                    <a:lnB>
                      <a:noFill/>
                    </a:lnB>
                  </a:tcPr>
                </a:tc>
                <a:extLst>
                  <a:ext uri="{0D108BD9-81ED-4DB2-BD59-A6C34878D82A}">
                    <a16:rowId xmlns:a16="http://schemas.microsoft.com/office/drawing/2014/main" xmlns="" val="3693922353"/>
                  </a:ext>
                </a:extLst>
              </a:tr>
              <a:tr h="290806">
                <a:tc>
                  <a:txBody>
                    <a:bodyPr/>
                    <a:lstStyle/>
                    <a:p>
                      <a:pPr algn="l" fontAlgn="b"/>
                      <a:r>
                        <a:rPr lang="en-GB" sz="1100" b="0" i="0" u="none" strike="noStrike">
                          <a:solidFill>
                            <a:srgbClr val="000000"/>
                          </a:solidFill>
                          <a:effectLst/>
                          <a:latin typeface="Calibri" panose="020F0502020204030204" pitchFamily="34" charset="0"/>
                        </a:rPr>
                        <a:t>St Edmundsbury</a:t>
                      </a:r>
                    </a:p>
                  </a:txBody>
                  <a:tcPr marL="9525" marR="9525" marT="9525"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56</a:t>
                      </a:r>
                    </a:p>
                  </a:txBody>
                  <a:tcPr marL="9525" marR="9525" marT="9525" anchor="b">
                    <a:lnL>
                      <a:noFill/>
                    </a:lnL>
                    <a:lnR>
                      <a:noFill/>
                    </a:lnR>
                    <a:lnT>
                      <a:noFill/>
                    </a:lnT>
                    <a:lnB>
                      <a:noFill/>
                    </a:lnB>
                  </a:tcPr>
                </a:tc>
                <a:extLst>
                  <a:ext uri="{0D108BD9-81ED-4DB2-BD59-A6C34878D82A}">
                    <a16:rowId xmlns:a16="http://schemas.microsoft.com/office/drawing/2014/main" xmlns="" val="2564186534"/>
                  </a:ext>
                </a:extLst>
              </a:tr>
              <a:tr h="290806">
                <a:tc>
                  <a:txBody>
                    <a:bodyPr/>
                    <a:lstStyle/>
                    <a:p>
                      <a:pPr algn="l" fontAlgn="b"/>
                      <a:r>
                        <a:rPr lang="en-GB" sz="1100" b="0" i="0" u="none" strike="noStrike">
                          <a:solidFill>
                            <a:srgbClr val="000000"/>
                          </a:solidFill>
                          <a:effectLst/>
                          <a:latin typeface="Calibri" panose="020F0502020204030204" pitchFamily="34" charset="0"/>
                        </a:rPr>
                        <a:t>Suffolk Coastal</a:t>
                      </a:r>
                    </a:p>
                  </a:txBody>
                  <a:tcPr marL="9525" marR="9525" marT="9525"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116</a:t>
                      </a:r>
                    </a:p>
                  </a:txBody>
                  <a:tcPr marL="9525" marR="9525" marT="9525" anchor="b">
                    <a:lnL>
                      <a:noFill/>
                    </a:lnL>
                    <a:lnR>
                      <a:noFill/>
                    </a:lnR>
                    <a:lnT>
                      <a:noFill/>
                    </a:lnT>
                    <a:lnB>
                      <a:noFill/>
                    </a:lnB>
                  </a:tcPr>
                </a:tc>
                <a:extLst>
                  <a:ext uri="{0D108BD9-81ED-4DB2-BD59-A6C34878D82A}">
                    <a16:rowId xmlns:a16="http://schemas.microsoft.com/office/drawing/2014/main" xmlns="" val="2242717787"/>
                  </a:ext>
                </a:extLst>
              </a:tr>
              <a:tr h="290806">
                <a:tc>
                  <a:txBody>
                    <a:bodyPr/>
                    <a:lstStyle/>
                    <a:p>
                      <a:pPr algn="l" fontAlgn="b"/>
                      <a:r>
                        <a:rPr lang="en-GB" sz="1100" b="0" i="0" u="none" strike="noStrike">
                          <a:solidFill>
                            <a:srgbClr val="000000"/>
                          </a:solidFill>
                          <a:effectLst/>
                          <a:latin typeface="Calibri" panose="020F0502020204030204" pitchFamily="34" charset="0"/>
                        </a:rPr>
                        <a:t>Waveney</a:t>
                      </a:r>
                    </a:p>
                  </a:txBody>
                  <a:tcPr marL="9525" marR="9525" marT="9525"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35</a:t>
                      </a:r>
                    </a:p>
                  </a:txBody>
                  <a:tcPr marL="9525" marR="9525" marT="9525" anchor="b">
                    <a:lnL>
                      <a:noFill/>
                    </a:lnL>
                    <a:lnR>
                      <a:noFill/>
                    </a:lnR>
                    <a:lnT>
                      <a:noFill/>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xmlns="" val="43014740"/>
                  </a:ext>
                </a:extLst>
              </a:tr>
              <a:tr h="290806">
                <a:tc>
                  <a:txBody>
                    <a:bodyPr/>
                    <a:lstStyle/>
                    <a:p>
                      <a:pPr algn="l" fontAlgn="b"/>
                      <a:r>
                        <a:rPr lang="en-GB" sz="1100" b="1" i="0" u="none" strike="noStrike">
                          <a:solidFill>
                            <a:srgbClr val="000000"/>
                          </a:solidFill>
                          <a:effectLst/>
                          <a:latin typeface="Calibri" panose="020F0502020204030204" pitchFamily="34" charset="0"/>
                        </a:rPr>
                        <a:t>Grand Total</a:t>
                      </a:r>
                    </a:p>
                  </a:txBody>
                  <a:tcPr marL="9525" marR="9525" marT="9525"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en-GB" sz="1100" b="1" i="0" u="none" strike="noStrike" dirty="0">
                          <a:solidFill>
                            <a:srgbClr val="000000"/>
                          </a:solidFill>
                          <a:effectLst/>
                          <a:latin typeface="Calibri" panose="020F0502020204030204" pitchFamily="34" charset="0"/>
                        </a:rPr>
                        <a:t>392</a:t>
                      </a:r>
                    </a:p>
                  </a:txBody>
                  <a:tcPr marL="9525" marR="9525" marT="9525"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extLst>
                  <a:ext uri="{0D108BD9-81ED-4DB2-BD59-A6C34878D82A}">
                    <a16:rowId xmlns:a16="http://schemas.microsoft.com/office/drawing/2014/main" xmlns="" val="2390331245"/>
                  </a:ext>
                </a:extLst>
              </a:tr>
            </a:tbl>
          </a:graphicData>
        </a:graphic>
      </p:graphicFrame>
      <p:sp>
        <p:nvSpPr>
          <p:cNvPr id="5" name="Rectangle 4"/>
          <p:cNvSpPr/>
          <p:nvPr/>
        </p:nvSpPr>
        <p:spPr>
          <a:xfrm>
            <a:off x="473296" y="1132594"/>
            <a:ext cx="8235122" cy="1908215"/>
          </a:xfrm>
          <a:prstGeom prst="rect">
            <a:avLst/>
          </a:prstGeom>
        </p:spPr>
        <p:txBody>
          <a:bodyPr wrap="square">
            <a:spAutoFit/>
          </a:bodyPr>
          <a:lstStyle/>
          <a:p>
            <a:pPr marL="0" indent="0"/>
            <a:r>
              <a:rPr lang="en-GB" sz="2800" b="1" u="sng" dirty="0">
                <a:solidFill>
                  <a:srgbClr val="003A8B"/>
                </a:solidFill>
              </a:rPr>
              <a:t>The situation in September 2016:</a:t>
            </a:r>
          </a:p>
          <a:p>
            <a:pPr marL="0" indent="0"/>
            <a:r>
              <a:rPr lang="en-GB" dirty="0">
                <a:solidFill>
                  <a:srgbClr val="003A8B"/>
                </a:solidFill>
              </a:rPr>
              <a:t>27 internal property flooding schemes were identified by the Area Highway Offices as requiring attention.</a:t>
            </a:r>
          </a:p>
          <a:p>
            <a:pPr marL="0" indent="0"/>
            <a:r>
              <a:rPr lang="en-GB" dirty="0">
                <a:solidFill>
                  <a:srgbClr val="003A8B"/>
                </a:solidFill>
              </a:rPr>
              <a:t>An integrated drainage team was established and investigations started</a:t>
            </a:r>
          </a:p>
          <a:p>
            <a:pPr marL="0" indent="0"/>
            <a:r>
              <a:rPr lang="en-GB" dirty="0">
                <a:solidFill>
                  <a:srgbClr val="003A8B"/>
                </a:solidFill>
              </a:rPr>
              <a:t>140 schemes were all to be properly prioritised, assessed and delivered – suggesting that there was 4 to 5 years of work that lay ahead</a:t>
            </a:r>
          </a:p>
        </p:txBody>
      </p:sp>
      <p:sp>
        <p:nvSpPr>
          <p:cNvPr id="6" name="Rectangle 5"/>
          <p:cNvSpPr/>
          <p:nvPr/>
        </p:nvSpPr>
        <p:spPr>
          <a:xfrm>
            <a:off x="482789" y="3138057"/>
            <a:ext cx="5889411" cy="2739211"/>
          </a:xfrm>
          <a:prstGeom prst="rect">
            <a:avLst/>
          </a:prstGeom>
        </p:spPr>
        <p:txBody>
          <a:bodyPr wrap="square">
            <a:spAutoFit/>
          </a:bodyPr>
          <a:lstStyle/>
          <a:p>
            <a:pPr marL="0" indent="0"/>
            <a:r>
              <a:rPr lang="en-GB" sz="2800" b="1" u="sng" dirty="0">
                <a:solidFill>
                  <a:srgbClr val="003A8B"/>
                </a:solidFill>
              </a:rPr>
              <a:t>The situation at end of July 2017:</a:t>
            </a:r>
          </a:p>
          <a:p>
            <a:pPr marL="0" indent="0"/>
            <a:r>
              <a:rPr lang="en-GB" dirty="0">
                <a:solidFill>
                  <a:srgbClr val="003A8B"/>
                </a:solidFill>
              </a:rPr>
              <a:t>There were actually 32 internal property flooding schemes – of which 22 are now either complete or no further action is required</a:t>
            </a:r>
          </a:p>
          <a:p>
            <a:pPr marL="0" indent="0"/>
            <a:r>
              <a:rPr lang="en-GB" dirty="0">
                <a:solidFill>
                  <a:srgbClr val="003A8B"/>
                </a:solidFill>
              </a:rPr>
              <a:t>In spite of not being fully resourced, the integrated drainage team has progressed a significant number of schemes, many to completion</a:t>
            </a:r>
          </a:p>
          <a:p>
            <a:pPr marL="0" indent="0"/>
            <a:r>
              <a:rPr lang="en-GB" dirty="0">
                <a:solidFill>
                  <a:srgbClr val="003A8B"/>
                </a:solidFill>
              </a:rPr>
              <a:t>There are </a:t>
            </a:r>
            <a:r>
              <a:rPr lang="en-GB" b="1" dirty="0">
                <a:solidFill>
                  <a:srgbClr val="003A8B"/>
                </a:solidFill>
              </a:rPr>
              <a:t>392</a:t>
            </a:r>
            <a:r>
              <a:rPr lang="en-GB" dirty="0">
                <a:solidFill>
                  <a:srgbClr val="003A8B"/>
                </a:solidFill>
              </a:rPr>
              <a:t> schemes to be tackled rather than the 140 schemes initially identified</a:t>
            </a:r>
          </a:p>
        </p:txBody>
      </p:sp>
    </p:spTree>
    <p:extLst>
      <p:ext uri="{BB962C8B-B14F-4D97-AF65-F5344CB8AC3E}">
        <p14:creationId xmlns:p14="http://schemas.microsoft.com/office/powerpoint/2010/main" val="3302644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73" y="116632"/>
            <a:ext cx="8928992" cy="720080"/>
          </a:xfrm>
        </p:spPr>
        <p:txBody>
          <a:bodyPr/>
          <a:lstStyle/>
          <a:p>
            <a:r>
              <a:rPr lang="en-GB" sz="2800" dirty="0"/>
              <a:t>Area office traffic management scheme requests</a:t>
            </a:r>
          </a:p>
        </p:txBody>
      </p:sp>
      <p:graphicFrame>
        <p:nvGraphicFramePr>
          <p:cNvPr id="4" name="Table 3">
            <a:extLst>
              <a:ext uri="{FF2B5EF4-FFF2-40B4-BE49-F238E27FC236}">
                <a16:creationId xmlns:a16="http://schemas.microsoft.com/office/drawing/2014/main" xmlns="" id="{84CDBA0F-F569-4A57-AB05-9B7E1C3997CE}"/>
              </a:ext>
            </a:extLst>
          </p:cNvPr>
          <p:cNvGraphicFramePr>
            <a:graphicFrameLocks noGrp="1"/>
          </p:cNvGraphicFramePr>
          <p:nvPr>
            <p:extLst>
              <p:ext uri="{D42A27DB-BD31-4B8C-83A1-F6EECF244321}">
                <p14:modId xmlns:p14="http://schemas.microsoft.com/office/powerpoint/2010/main" val="358480686"/>
              </p:ext>
            </p:extLst>
          </p:nvPr>
        </p:nvGraphicFramePr>
        <p:xfrm>
          <a:off x="107504" y="764704"/>
          <a:ext cx="8928992" cy="5328587"/>
        </p:xfrm>
        <a:graphic>
          <a:graphicData uri="http://schemas.openxmlformats.org/drawingml/2006/table">
            <a:tbl>
              <a:tblPr firstRow="1" firstCol="1" bandRow="1">
                <a:tableStyleId>{5C22544A-7EE6-4342-B048-85BDC9FD1C3A}</a:tableStyleId>
              </a:tblPr>
              <a:tblGrid>
                <a:gridCol w="311132">
                  <a:extLst>
                    <a:ext uri="{9D8B030D-6E8A-4147-A177-3AD203B41FA5}">
                      <a16:colId xmlns:a16="http://schemas.microsoft.com/office/drawing/2014/main" xmlns="" val="2892386217"/>
                    </a:ext>
                  </a:extLst>
                </a:gridCol>
                <a:gridCol w="982068">
                  <a:extLst>
                    <a:ext uri="{9D8B030D-6E8A-4147-A177-3AD203B41FA5}">
                      <a16:colId xmlns:a16="http://schemas.microsoft.com/office/drawing/2014/main" xmlns="" val="4078903102"/>
                    </a:ext>
                  </a:extLst>
                </a:gridCol>
                <a:gridCol w="2135056">
                  <a:extLst>
                    <a:ext uri="{9D8B030D-6E8A-4147-A177-3AD203B41FA5}">
                      <a16:colId xmlns:a16="http://schemas.microsoft.com/office/drawing/2014/main" xmlns="" val="2420124408"/>
                    </a:ext>
                  </a:extLst>
                </a:gridCol>
                <a:gridCol w="903270">
                  <a:extLst>
                    <a:ext uri="{9D8B030D-6E8A-4147-A177-3AD203B41FA5}">
                      <a16:colId xmlns:a16="http://schemas.microsoft.com/office/drawing/2014/main" xmlns="" val="3585983561"/>
                    </a:ext>
                  </a:extLst>
                </a:gridCol>
                <a:gridCol w="82273">
                  <a:extLst>
                    <a:ext uri="{9D8B030D-6E8A-4147-A177-3AD203B41FA5}">
                      <a16:colId xmlns:a16="http://schemas.microsoft.com/office/drawing/2014/main" xmlns="" val="2348190197"/>
                    </a:ext>
                  </a:extLst>
                </a:gridCol>
                <a:gridCol w="330252">
                  <a:extLst>
                    <a:ext uri="{9D8B030D-6E8A-4147-A177-3AD203B41FA5}">
                      <a16:colId xmlns:a16="http://schemas.microsoft.com/office/drawing/2014/main" xmlns="" val="1318365946"/>
                    </a:ext>
                  </a:extLst>
                </a:gridCol>
                <a:gridCol w="982068">
                  <a:extLst>
                    <a:ext uri="{9D8B030D-6E8A-4147-A177-3AD203B41FA5}">
                      <a16:colId xmlns:a16="http://schemas.microsoft.com/office/drawing/2014/main" xmlns="" val="803130049"/>
                    </a:ext>
                  </a:extLst>
                </a:gridCol>
                <a:gridCol w="2381877">
                  <a:extLst>
                    <a:ext uri="{9D8B030D-6E8A-4147-A177-3AD203B41FA5}">
                      <a16:colId xmlns:a16="http://schemas.microsoft.com/office/drawing/2014/main" xmlns="" val="3375290528"/>
                    </a:ext>
                  </a:extLst>
                </a:gridCol>
                <a:gridCol w="820996">
                  <a:extLst>
                    <a:ext uri="{9D8B030D-6E8A-4147-A177-3AD203B41FA5}">
                      <a16:colId xmlns:a16="http://schemas.microsoft.com/office/drawing/2014/main" xmlns="" val="4294966111"/>
                    </a:ext>
                  </a:extLst>
                </a:gridCol>
              </a:tblGrid>
              <a:tr h="335737">
                <a:tc>
                  <a:txBody>
                    <a:bodyPr/>
                    <a:lstStyle/>
                    <a:p>
                      <a:endParaRPr lang="en-GB" sz="1000">
                        <a:effectLst/>
                        <a:latin typeface="Arial" panose="020B0604020202020204" pitchFamily="34" charset="0"/>
                      </a:endParaRPr>
                    </a:p>
                  </a:txBody>
                  <a:tcPr marL="57639" marR="57639" marT="8005" marB="8005" anchor="ctr"/>
                </a:tc>
                <a:tc>
                  <a:txBody>
                    <a:bodyPr/>
                    <a:lstStyle/>
                    <a:p>
                      <a:pPr algn="ctr">
                        <a:spcAft>
                          <a:spcPts val="0"/>
                        </a:spcAft>
                      </a:pPr>
                      <a:r>
                        <a:rPr lang="en-GB" sz="800">
                          <a:effectLst/>
                        </a:rPr>
                        <a:t>Parish</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lgn="ctr">
                        <a:spcAft>
                          <a:spcPts val="0"/>
                        </a:spcAft>
                      </a:pPr>
                      <a:r>
                        <a:rPr lang="en-GB" sz="800">
                          <a:effectLst/>
                        </a:rPr>
                        <a:t>Details</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lgn="ctr">
                        <a:spcAft>
                          <a:spcPts val="0"/>
                        </a:spcAft>
                      </a:pPr>
                      <a:r>
                        <a:rPr lang="en-GB" sz="800">
                          <a:effectLst/>
                        </a:rPr>
                        <a:t>Road Numbers</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lgn="ctr">
                        <a:spcAft>
                          <a:spcPts val="0"/>
                        </a:spcAft>
                      </a:pPr>
                      <a:r>
                        <a:rPr lang="en-GB" sz="8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8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tc>
                <a:tc>
                  <a:txBody>
                    <a:bodyPr/>
                    <a:lstStyle/>
                    <a:p>
                      <a:pPr marL="85090" algn="ctr">
                        <a:spcAft>
                          <a:spcPts val="0"/>
                        </a:spcAft>
                      </a:pPr>
                      <a:r>
                        <a:rPr lang="en-GB" sz="800">
                          <a:effectLst/>
                        </a:rPr>
                        <a:t>Parish</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tc>
                <a:tc>
                  <a:txBody>
                    <a:bodyPr/>
                    <a:lstStyle/>
                    <a:p>
                      <a:pPr marL="85090" algn="ctr">
                        <a:spcAft>
                          <a:spcPts val="0"/>
                        </a:spcAft>
                      </a:pPr>
                      <a:r>
                        <a:rPr lang="en-GB" sz="800">
                          <a:effectLst/>
                        </a:rPr>
                        <a:t>Details</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tc>
                <a:tc>
                  <a:txBody>
                    <a:bodyPr/>
                    <a:lstStyle/>
                    <a:p>
                      <a:pPr marL="82550" algn="ctr">
                        <a:spcAft>
                          <a:spcPts val="0"/>
                        </a:spcAft>
                      </a:pPr>
                      <a:r>
                        <a:rPr lang="en-GB" sz="800">
                          <a:effectLst/>
                        </a:rPr>
                        <a:t>Road Numbers</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tc>
                <a:extLst>
                  <a:ext uri="{0D108BD9-81ED-4DB2-BD59-A6C34878D82A}">
                    <a16:rowId xmlns:a16="http://schemas.microsoft.com/office/drawing/2014/main" xmlns="" val="2214319657"/>
                  </a:ext>
                </a:extLst>
              </a:tr>
              <a:tr h="245184">
                <a:tc>
                  <a:txBody>
                    <a:bodyPr/>
                    <a:lstStyle/>
                    <a:p>
                      <a:pPr algn="ctr">
                        <a:spcAft>
                          <a:spcPts val="0"/>
                        </a:spcAft>
                      </a:pPr>
                      <a:r>
                        <a:rPr lang="en-GB" sz="700" dirty="0">
                          <a:effectLst/>
                        </a:rPr>
                        <a:t>1</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Thurston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Pokeriage Corner (Thurston Road / Beyton Road / Thedwastre Road)</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C692/ C560/ U4920</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29</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Leavenheath</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B1068/C731 junction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B1068/C731</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1716614153"/>
                  </a:ext>
                </a:extLst>
              </a:tr>
              <a:tr h="245184">
                <a:tc>
                  <a:txBody>
                    <a:bodyPr/>
                    <a:lstStyle/>
                    <a:p>
                      <a:pPr algn="ctr">
                        <a:spcAft>
                          <a:spcPts val="0"/>
                        </a:spcAft>
                      </a:pPr>
                      <a:r>
                        <a:rPr lang="en-GB" sz="700" dirty="0">
                          <a:effectLst/>
                        </a:rPr>
                        <a:t>2</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Henley</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Bells Cross junction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C458/ C441/ C459</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30</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Long Melford</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A134/C711 Bull Lane staggered junction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A134/C711</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3768013641"/>
                  </a:ext>
                </a:extLst>
              </a:tr>
              <a:tr h="181417">
                <a:tc>
                  <a:txBody>
                    <a:bodyPr/>
                    <a:lstStyle/>
                    <a:p>
                      <a:pPr algn="ctr">
                        <a:spcAft>
                          <a:spcPts val="0"/>
                        </a:spcAft>
                      </a:pPr>
                      <a:r>
                        <a:rPr lang="en-GB" sz="700" dirty="0">
                          <a:effectLst/>
                        </a:rPr>
                        <a:t>3</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Thurston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endParaRPr lang="en-GB" sz="1000">
                        <a:effectLst/>
                        <a:latin typeface="Arial" panose="020B0604020202020204" pitchFamily="34" charset="0"/>
                      </a:endParaRPr>
                    </a:p>
                  </a:txBody>
                  <a:tcPr marL="57639" marR="57639" marT="8005" marB="8005"/>
                </a:tc>
                <a:tc>
                  <a:txBody>
                    <a:bodyPr/>
                    <a:lstStyle/>
                    <a:p>
                      <a:pPr algn="ctr">
                        <a:spcAft>
                          <a:spcPts val="0"/>
                        </a:spcAft>
                      </a:pPr>
                      <a:r>
                        <a:rPr lang="en-GB" sz="700">
                          <a:effectLst/>
                        </a:rPr>
                        <a:t>C693/ C560</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31</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Long Melford</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C711 Bull Lane between Cordell Road &amp; Hall Street</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C711</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2333548566"/>
                  </a:ext>
                </a:extLst>
              </a:tr>
              <a:tr h="131148">
                <a:tc>
                  <a:txBody>
                    <a:bodyPr/>
                    <a:lstStyle/>
                    <a:p>
                      <a:pPr algn="ctr">
                        <a:spcAft>
                          <a:spcPts val="0"/>
                        </a:spcAft>
                      </a:pPr>
                      <a:r>
                        <a:rPr lang="en-GB" sz="700" dirty="0">
                          <a:effectLst/>
                        </a:rPr>
                        <a:t>4</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Thurston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Fishwick Corner</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C692/ C693</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32</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Hadleigh</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Benton Street</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B1070</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2844544568"/>
                  </a:ext>
                </a:extLst>
              </a:tr>
              <a:tr h="245184">
                <a:tc>
                  <a:txBody>
                    <a:bodyPr/>
                    <a:lstStyle/>
                    <a:p>
                      <a:pPr algn="ctr">
                        <a:spcAft>
                          <a:spcPts val="0"/>
                        </a:spcAft>
                      </a:pPr>
                      <a:r>
                        <a:rPr lang="en-GB" sz="700" dirty="0">
                          <a:effectLst/>
                        </a:rPr>
                        <a:t>5</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Elmswell</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Church Road/ Cross Street/ New Road/Warren Lane</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C401 / C401 / C558 / C403</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33</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Lavenham</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Water Street</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A1141</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2109074720"/>
                  </a:ext>
                </a:extLst>
              </a:tr>
              <a:tr h="181417">
                <a:tc>
                  <a:txBody>
                    <a:bodyPr/>
                    <a:lstStyle/>
                    <a:p>
                      <a:pPr algn="ctr">
                        <a:spcAft>
                          <a:spcPts val="0"/>
                        </a:spcAft>
                      </a:pPr>
                      <a:r>
                        <a:rPr lang="en-GB" sz="700" dirty="0">
                          <a:effectLst/>
                        </a:rPr>
                        <a:t>6</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Woolpit Green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endParaRPr lang="en-GB" sz="1000">
                        <a:effectLst/>
                        <a:latin typeface="Arial" panose="020B0604020202020204" pitchFamily="34" charset="0"/>
                      </a:endParaRPr>
                    </a:p>
                  </a:txBody>
                  <a:tcPr marL="57639" marR="57639" marT="8005" marB="8005"/>
                </a:tc>
                <a:tc>
                  <a:txBody>
                    <a:bodyPr/>
                    <a:lstStyle/>
                    <a:p>
                      <a:pPr algn="ctr">
                        <a:spcAft>
                          <a:spcPts val="0"/>
                        </a:spcAft>
                      </a:pPr>
                      <a:r>
                        <a:rPr lang="en-GB" sz="700">
                          <a:effectLst/>
                        </a:rPr>
                        <a:t>C434/ U4945</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34</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Kersey</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A1071 approach to U8327 junction to Kersey</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A1071 / U8327</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2480688307"/>
                  </a:ext>
                </a:extLst>
              </a:tr>
              <a:tr h="131148">
                <a:tc>
                  <a:txBody>
                    <a:bodyPr/>
                    <a:lstStyle/>
                    <a:p>
                      <a:pPr algn="ctr">
                        <a:spcAft>
                          <a:spcPts val="0"/>
                        </a:spcAft>
                      </a:pPr>
                      <a:r>
                        <a:rPr lang="en-GB" sz="700" dirty="0">
                          <a:effectLst/>
                        </a:rPr>
                        <a:t>7</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Barking</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Barking near Barking Hall</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B1078</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35</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Leiston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Lovers Lane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1056848400"/>
                  </a:ext>
                </a:extLst>
              </a:tr>
              <a:tr h="131148">
                <a:tc>
                  <a:txBody>
                    <a:bodyPr/>
                    <a:lstStyle/>
                    <a:p>
                      <a:pPr algn="ctr">
                        <a:spcAft>
                          <a:spcPts val="0"/>
                        </a:spcAft>
                      </a:pPr>
                      <a:r>
                        <a:rPr lang="en-GB" sz="700">
                          <a:effectLst/>
                        </a:rPr>
                        <a:t>8</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Claydon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Claydon Roundabout</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B1113/ C492</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36</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East Area</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Various Rural Roads</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1769708334"/>
                  </a:ext>
                </a:extLst>
              </a:tr>
              <a:tr h="131148">
                <a:tc>
                  <a:txBody>
                    <a:bodyPr/>
                    <a:lstStyle/>
                    <a:p>
                      <a:pPr algn="ctr">
                        <a:spcAft>
                          <a:spcPts val="0"/>
                        </a:spcAft>
                      </a:pPr>
                      <a:r>
                        <a:rPr lang="en-GB" sz="700" dirty="0">
                          <a:effectLst/>
                        </a:rPr>
                        <a:t>9</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Finningham</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B1113/ C555</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B1113/ C555</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37</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Eyke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A1152</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3092428262"/>
                  </a:ext>
                </a:extLst>
              </a:tr>
              <a:tr h="245184">
                <a:tc>
                  <a:txBody>
                    <a:bodyPr/>
                    <a:lstStyle/>
                    <a:p>
                      <a:pPr algn="ctr">
                        <a:spcAft>
                          <a:spcPts val="0"/>
                        </a:spcAft>
                      </a:pPr>
                      <a:r>
                        <a:rPr lang="en-GB" sz="700" dirty="0">
                          <a:effectLst/>
                        </a:rPr>
                        <a:t>10</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Stowmarket to Old Newton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Stowmarket to Old Newton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B1113</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38</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Melton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Old Maltings Approach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3932374068"/>
                  </a:ext>
                </a:extLst>
              </a:tr>
              <a:tr h="245184">
                <a:tc>
                  <a:txBody>
                    <a:bodyPr/>
                    <a:lstStyle/>
                    <a:p>
                      <a:pPr algn="ctr">
                        <a:spcAft>
                          <a:spcPts val="0"/>
                        </a:spcAft>
                      </a:pPr>
                      <a:r>
                        <a:rPr lang="en-GB" sz="700" dirty="0">
                          <a:effectLst/>
                        </a:rPr>
                        <a:t>11</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Old Newton to Bacton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Old Newton to Bacton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B1113</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39</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Woodbridge</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Sandy Lane &amp; Historic Core B1438</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4099868912"/>
                  </a:ext>
                </a:extLst>
              </a:tr>
              <a:tr h="131148">
                <a:tc>
                  <a:txBody>
                    <a:bodyPr/>
                    <a:lstStyle/>
                    <a:p>
                      <a:pPr algn="ctr">
                        <a:spcAft>
                          <a:spcPts val="0"/>
                        </a:spcAft>
                      </a:pPr>
                      <a:r>
                        <a:rPr lang="en-GB" sz="700">
                          <a:effectLst/>
                        </a:rPr>
                        <a:t>12</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Great Blakenham</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Hackney's Corner, Great Blakenham</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B1113/ C496</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40</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Tunstall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B1069</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2575484630"/>
                  </a:ext>
                </a:extLst>
              </a:tr>
              <a:tr h="245184">
                <a:tc>
                  <a:txBody>
                    <a:bodyPr/>
                    <a:lstStyle/>
                    <a:p>
                      <a:pPr algn="ctr">
                        <a:spcAft>
                          <a:spcPts val="0"/>
                        </a:spcAft>
                      </a:pPr>
                      <a:r>
                        <a:rPr lang="en-GB" sz="700" dirty="0">
                          <a:effectLst/>
                        </a:rPr>
                        <a:t>13</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Wetheringsett cum Brockford</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Town Lane</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A140/ U5322</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41</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Tunstall Common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Tunstall Common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1375576094"/>
                  </a:ext>
                </a:extLst>
              </a:tr>
              <a:tr h="245184">
                <a:tc>
                  <a:txBody>
                    <a:bodyPr/>
                    <a:lstStyle/>
                    <a:p>
                      <a:pPr algn="ctr">
                        <a:spcAft>
                          <a:spcPts val="0"/>
                        </a:spcAft>
                      </a:pPr>
                      <a:r>
                        <a:rPr lang="en-GB" sz="700" dirty="0">
                          <a:effectLst/>
                        </a:rPr>
                        <a:t>14</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Stoke Ash</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White Horse Inn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A140/ C569/ C547</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42</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Farnham Bend</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1301377996"/>
                  </a:ext>
                </a:extLst>
              </a:tr>
              <a:tr h="131148">
                <a:tc>
                  <a:txBody>
                    <a:bodyPr/>
                    <a:lstStyle/>
                    <a:p>
                      <a:pPr algn="ctr">
                        <a:spcAft>
                          <a:spcPts val="0"/>
                        </a:spcAft>
                      </a:pPr>
                      <a:r>
                        <a:rPr lang="en-GB" sz="700" dirty="0">
                          <a:effectLst/>
                        </a:rPr>
                        <a:t>15</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Stoke Ash</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Roman Way</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A140/ U5329</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43</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Benhall</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Primary School</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915891008"/>
                  </a:ext>
                </a:extLst>
              </a:tr>
              <a:tr h="131148">
                <a:tc>
                  <a:txBody>
                    <a:bodyPr/>
                    <a:lstStyle/>
                    <a:p>
                      <a:pPr algn="ctr">
                        <a:spcAft>
                          <a:spcPts val="0"/>
                        </a:spcAft>
                      </a:pPr>
                      <a:r>
                        <a:rPr lang="en-GB" sz="700" dirty="0">
                          <a:effectLst/>
                        </a:rPr>
                        <a:t>16</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Akenham</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Henley Road,  near Hill Farm</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C441</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44</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Melton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level crossing</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3427688284"/>
                  </a:ext>
                </a:extLst>
              </a:tr>
              <a:tr h="228070">
                <a:tc>
                  <a:txBody>
                    <a:bodyPr/>
                    <a:lstStyle/>
                    <a:p>
                      <a:pPr algn="ctr">
                        <a:spcAft>
                          <a:spcPts val="0"/>
                        </a:spcAft>
                      </a:pPr>
                      <a:r>
                        <a:rPr lang="en-GB" sz="700" dirty="0">
                          <a:effectLst/>
                        </a:rPr>
                        <a:t>17</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Akenham</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Henley Road/ Lower Road</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C441 / U3340</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45</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Saxmundham</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A12 Saxmundham Bypass Rendham Road central reserve</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A12</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172160028"/>
                  </a:ext>
                </a:extLst>
              </a:tr>
              <a:tr h="131148">
                <a:tc>
                  <a:txBody>
                    <a:bodyPr/>
                    <a:lstStyle/>
                    <a:p>
                      <a:pPr algn="ctr">
                        <a:spcAft>
                          <a:spcPts val="0"/>
                        </a:spcAft>
                      </a:pPr>
                      <a:r>
                        <a:rPr lang="en-GB" sz="700" dirty="0">
                          <a:effectLst/>
                        </a:rPr>
                        <a:t>18</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Hoxne</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Chickering Corner</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B1118/ C522</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46</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Clopton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Kidby Cottage B1079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B1079</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1901281415"/>
                  </a:ext>
                </a:extLst>
              </a:tr>
              <a:tr h="131148">
                <a:tc>
                  <a:txBody>
                    <a:bodyPr/>
                    <a:lstStyle/>
                    <a:p>
                      <a:pPr algn="ctr">
                        <a:spcAft>
                          <a:spcPts val="0"/>
                        </a:spcAft>
                      </a:pPr>
                      <a:r>
                        <a:rPr lang="en-GB" sz="700" dirty="0">
                          <a:effectLst/>
                        </a:rPr>
                        <a:t>19</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Weybread</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B1116/ B1123</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B1116/ B1123</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47</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Leiston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Station Road</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1973885552"/>
                  </a:ext>
                </a:extLst>
              </a:tr>
              <a:tr h="228070">
                <a:tc>
                  <a:txBody>
                    <a:bodyPr/>
                    <a:lstStyle/>
                    <a:p>
                      <a:pPr algn="ctr">
                        <a:spcAft>
                          <a:spcPts val="0"/>
                        </a:spcAft>
                      </a:pPr>
                      <a:r>
                        <a:rPr lang="en-GB" sz="700" dirty="0">
                          <a:effectLst/>
                        </a:rPr>
                        <a:t>20</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Ringshall</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Lower Farm Road</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B1078/ C447</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48</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Tuddenham St Martin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Various Roads</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919552407"/>
                  </a:ext>
                </a:extLst>
              </a:tr>
              <a:tr h="131148">
                <a:tc>
                  <a:txBody>
                    <a:bodyPr/>
                    <a:lstStyle/>
                    <a:p>
                      <a:pPr algn="ctr">
                        <a:spcAft>
                          <a:spcPts val="0"/>
                        </a:spcAft>
                      </a:pPr>
                      <a:r>
                        <a:rPr lang="en-GB" sz="700" dirty="0">
                          <a:effectLst/>
                        </a:rPr>
                        <a:t>21</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Hemingstone</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Hare and Hounds Corner</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B1078/ C459</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49</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Burgh</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Mill Hill</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49</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1142021907"/>
                  </a:ext>
                </a:extLst>
              </a:tr>
              <a:tr h="245184">
                <a:tc>
                  <a:txBody>
                    <a:bodyPr/>
                    <a:lstStyle/>
                    <a:p>
                      <a:pPr algn="ctr">
                        <a:spcAft>
                          <a:spcPts val="0"/>
                        </a:spcAft>
                      </a:pPr>
                      <a:r>
                        <a:rPr lang="en-GB" sz="700" dirty="0">
                          <a:effectLst/>
                        </a:rPr>
                        <a:t>22</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Hemingstone</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B1078/ C448/ C441</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B1078/ C448/ C441</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50</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Swilland</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Gibralter cross roads between Ashbocking and Otley</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50</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3212393237"/>
                  </a:ext>
                </a:extLst>
              </a:tr>
              <a:tr h="245184">
                <a:tc>
                  <a:txBody>
                    <a:bodyPr/>
                    <a:lstStyle/>
                    <a:p>
                      <a:pPr algn="ctr">
                        <a:spcAft>
                          <a:spcPts val="0"/>
                        </a:spcAft>
                      </a:pPr>
                      <a:r>
                        <a:rPr lang="en-GB" sz="700" dirty="0">
                          <a:effectLst/>
                        </a:rPr>
                        <a:t>23</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Kersey</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Crossroads at Kersey</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A1141/C723/C724</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51</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Brandeston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west of village on tight bend</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51</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3011496244"/>
                  </a:ext>
                </a:extLst>
              </a:tr>
              <a:tr h="131148">
                <a:tc>
                  <a:txBody>
                    <a:bodyPr/>
                    <a:lstStyle/>
                    <a:p>
                      <a:pPr algn="ctr">
                        <a:spcAft>
                          <a:spcPts val="0"/>
                        </a:spcAft>
                      </a:pPr>
                      <a:r>
                        <a:rPr lang="en-GB" sz="700" dirty="0">
                          <a:effectLst/>
                        </a:rPr>
                        <a:t>24</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Long Melford</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B1064 Rodbridge Crossroads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B1064</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52</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Woodbridge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Vicarage Hill</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52</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3910699317"/>
                  </a:ext>
                </a:extLst>
              </a:tr>
              <a:tr h="131148">
                <a:tc>
                  <a:txBody>
                    <a:bodyPr/>
                    <a:lstStyle/>
                    <a:p>
                      <a:pPr algn="ctr">
                        <a:spcAft>
                          <a:spcPts val="0"/>
                        </a:spcAft>
                      </a:pPr>
                      <a:r>
                        <a:rPr lang="en-GB" sz="700" dirty="0">
                          <a:effectLst/>
                        </a:rPr>
                        <a:t>25</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Long Melford</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The Green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B1064</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53</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Leiston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Sizewell Gap</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53</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2833690822"/>
                  </a:ext>
                </a:extLst>
              </a:tr>
              <a:tr h="131148">
                <a:tc>
                  <a:txBody>
                    <a:bodyPr/>
                    <a:lstStyle/>
                    <a:p>
                      <a:pPr algn="ctr">
                        <a:spcAft>
                          <a:spcPts val="0"/>
                        </a:spcAft>
                      </a:pPr>
                      <a:r>
                        <a:rPr lang="en-GB" sz="700" dirty="0">
                          <a:effectLst/>
                        </a:rPr>
                        <a:t>26</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Glemsford</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Fair Green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U7331</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54</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Blythburgh</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A12</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A12</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4026971231"/>
                  </a:ext>
                </a:extLst>
              </a:tr>
              <a:tr h="131148">
                <a:tc>
                  <a:txBody>
                    <a:bodyPr/>
                    <a:lstStyle/>
                    <a:p>
                      <a:pPr algn="ctr">
                        <a:spcAft>
                          <a:spcPts val="0"/>
                        </a:spcAft>
                      </a:pPr>
                      <a:r>
                        <a:rPr lang="en-GB" sz="700" dirty="0">
                          <a:effectLst/>
                        </a:rPr>
                        <a:t>27</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Monks Eleigh</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A1141/B1115 junction</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A1141/B1115</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55</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Saxmundham</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Saxmundham A12/B1119 Rendham Road Junction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a:effectLst/>
                        </a:rPr>
                        <a:t>A12/B1119</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2329736757"/>
                  </a:ext>
                </a:extLst>
              </a:tr>
              <a:tr h="131148">
                <a:tc>
                  <a:txBody>
                    <a:bodyPr/>
                    <a:lstStyle/>
                    <a:p>
                      <a:pPr algn="ctr">
                        <a:spcAft>
                          <a:spcPts val="0"/>
                        </a:spcAft>
                      </a:pPr>
                      <a:r>
                        <a:rPr lang="en-GB" sz="700" dirty="0">
                          <a:effectLst/>
                        </a:rPr>
                        <a:t>28</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nchor="ctr"/>
                </a:tc>
                <a:tc>
                  <a:txBody>
                    <a:bodyPr/>
                    <a:lstStyle/>
                    <a:p>
                      <a:pPr>
                        <a:spcAft>
                          <a:spcPts val="0"/>
                        </a:spcAft>
                      </a:pPr>
                      <a:r>
                        <a:rPr lang="en-GB" sz="700">
                          <a:effectLst/>
                        </a:rPr>
                        <a:t>Nedging</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B1078 junction with U8403 (Wallow Lane)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lgn="ctr">
                        <a:spcAft>
                          <a:spcPts val="0"/>
                        </a:spcAft>
                      </a:pPr>
                      <a:r>
                        <a:rPr lang="en-GB" sz="700">
                          <a:effectLst/>
                        </a:rPr>
                        <a:t>B1078 / U8403</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57639" marR="57639" marT="8005" marB="8005"/>
                </a:tc>
                <a:tc>
                  <a:txBody>
                    <a:bodyPr/>
                    <a:lstStyle/>
                    <a:p>
                      <a:pPr>
                        <a:spcAft>
                          <a:spcPts val="0"/>
                        </a:spcAft>
                      </a:pPr>
                      <a:r>
                        <a:rPr lang="en-GB" sz="700">
                          <a:effectLst/>
                        </a:rPr>
                        <a:t> </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algn="ctr">
                        <a:spcAft>
                          <a:spcPts val="0"/>
                        </a:spcAft>
                      </a:pPr>
                      <a:r>
                        <a:rPr lang="en-GB" sz="700" dirty="0">
                          <a:solidFill>
                            <a:schemeClr val="bg1"/>
                          </a:solidFill>
                          <a:effectLst/>
                        </a:rPr>
                        <a:t>56</a:t>
                      </a:r>
                      <a:endParaRPr lang="en-GB"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accent1"/>
                    </a:solidFill>
                  </a:tcPr>
                </a:tc>
                <a:tc>
                  <a:txBody>
                    <a:bodyPr/>
                    <a:lstStyle/>
                    <a:p>
                      <a:pPr marL="85090">
                        <a:spcAft>
                          <a:spcPts val="0"/>
                        </a:spcAft>
                      </a:pPr>
                      <a:r>
                        <a:rPr lang="en-GB" sz="700">
                          <a:effectLst/>
                        </a:rPr>
                        <a:t>Worlingham</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5090">
                        <a:spcAft>
                          <a:spcPts val="0"/>
                        </a:spcAft>
                      </a:pPr>
                      <a:r>
                        <a:rPr lang="en-GB" sz="700">
                          <a:effectLst/>
                        </a:rPr>
                        <a:t>Lowestoft Rd</a:t>
                      </a:r>
                      <a:endParaRPr lang="en-GB" sz="9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tc>
                  <a:txBody>
                    <a:bodyPr/>
                    <a:lstStyle/>
                    <a:p>
                      <a:pPr marL="82550" algn="ctr">
                        <a:spcAft>
                          <a:spcPts val="0"/>
                        </a:spcAft>
                      </a:pPr>
                      <a:r>
                        <a:rPr lang="en-GB" sz="700" dirty="0">
                          <a:effectLst/>
                        </a:rPr>
                        <a:t>C966</a:t>
                      </a:r>
                      <a:endParaRPr lang="en-GB" sz="9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xmlns="" val="636558271"/>
                  </a:ext>
                </a:extLst>
              </a:tr>
            </a:tbl>
          </a:graphicData>
        </a:graphic>
      </p:graphicFrame>
    </p:spTree>
    <p:extLst>
      <p:ext uri="{BB962C8B-B14F-4D97-AF65-F5344CB8AC3E}">
        <p14:creationId xmlns:p14="http://schemas.microsoft.com/office/powerpoint/2010/main" val="4206924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48072"/>
          </a:xfrm>
        </p:spPr>
        <p:txBody>
          <a:bodyPr/>
          <a:lstStyle/>
          <a:p>
            <a:r>
              <a:rPr lang="en-GB" dirty="0"/>
              <a:t>Issues to be covered</a:t>
            </a:r>
          </a:p>
        </p:txBody>
      </p:sp>
      <p:sp>
        <p:nvSpPr>
          <p:cNvPr id="5" name="Content Placeholder 4"/>
          <p:cNvSpPr>
            <a:spLocks noGrp="1"/>
          </p:cNvSpPr>
          <p:nvPr>
            <p:ph idx="1"/>
          </p:nvPr>
        </p:nvSpPr>
        <p:spPr>
          <a:xfrm>
            <a:off x="457200" y="1124744"/>
            <a:ext cx="8229600" cy="4452937"/>
          </a:xfrm>
        </p:spPr>
        <p:txBody>
          <a:bodyPr/>
          <a:lstStyle/>
          <a:p>
            <a:pPr>
              <a:spcBef>
                <a:spcPts val="1800"/>
              </a:spcBef>
              <a:buFont typeface="Wingdings" panose="05000000000000000000" pitchFamily="2" charset="2"/>
              <a:buChar char="Ø"/>
            </a:pPr>
            <a:r>
              <a:rPr lang="en-GB" dirty="0">
                <a:solidFill>
                  <a:srgbClr val="003AA3"/>
                </a:solidFill>
              </a:rPr>
              <a:t>Highways Transformation Programme reminder</a:t>
            </a:r>
          </a:p>
          <a:p>
            <a:pPr>
              <a:spcBef>
                <a:spcPts val="1800"/>
              </a:spcBef>
              <a:buFont typeface="Wingdings" panose="05000000000000000000" pitchFamily="2" charset="2"/>
              <a:buChar char="Ø"/>
            </a:pPr>
            <a:r>
              <a:rPr lang="en-GB" dirty="0">
                <a:solidFill>
                  <a:srgbClr val="003AA3"/>
                </a:solidFill>
              </a:rPr>
              <a:t>Creating an integrated (‘One Team’) service</a:t>
            </a:r>
          </a:p>
          <a:p>
            <a:pPr>
              <a:spcBef>
                <a:spcPts val="1800"/>
              </a:spcBef>
              <a:buFont typeface="Wingdings" panose="05000000000000000000" pitchFamily="2" charset="2"/>
              <a:buChar char="Ø"/>
            </a:pPr>
            <a:r>
              <a:rPr lang="en-GB" dirty="0">
                <a:solidFill>
                  <a:srgbClr val="003AA3"/>
                </a:solidFill>
              </a:rPr>
              <a:t>Service Delivery Centres</a:t>
            </a:r>
          </a:p>
          <a:p>
            <a:pPr>
              <a:spcBef>
                <a:spcPts val="1800"/>
              </a:spcBef>
              <a:buFont typeface="Wingdings" panose="05000000000000000000" pitchFamily="2" charset="2"/>
              <a:buChar char="Ø"/>
            </a:pPr>
            <a:r>
              <a:rPr lang="en-GB" dirty="0">
                <a:solidFill>
                  <a:srgbClr val="003AA3"/>
                </a:solidFill>
              </a:rPr>
              <a:t>Service/network improvements</a:t>
            </a:r>
          </a:p>
          <a:p>
            <a:pPr>
              <a:spcBef>
                <a:spcPts val="1800"/>
              </a:spcBef>
              <a:buFont typeface="Wingdings" panose="05000000000000000000" pitchFamily="2" charset="2"/>
              <a:buChar char="Ø"/>
            </a:pPr>
            <a:r>
              <a:rPr lang="en-GB" dirty="0">
                <a:solidFill>
                  <a:srgbClr val="003AA3"/>
                </a:solidFill>
              </a:rPr>
              <a:t>The financial challenge </a:t>
            </a:r>
          </a:p>
          <a:p>
            <a:pPr>
              <a:spcBef>
                <a:spcPts val="1800"/>
              </a:spcBef>
              <a:buFont typeface="Wingdings" panose="05000000000000000000" pitchFamily="2" charset="2"/>
              <a:buChar char="Ø"/>
            </a:pPr>
            <a:r>
              <a:rPr lang="en-GB" dirty="0">
                <a:solidFill>
                  <a:srgbClr val="003AA3"/>
                </a:solidFill>
              </a:rPr>
              <a:t>An independent value for money test of Suffolk Highways by ‘Proving Services’</a:t>
            </a:r>
          </a:p>
        </p:txBody>
      </p:sp>
    </p:spTree>
    <p:extLst>
      <p:ext uri="{BB962C8B-B14F-4D97-AF65-F5344CB8AC3E}">
        <p14:creationId xmlns:p14="http://schemas.microsoft.com/office/powerpoint/2010/main" val="3873979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48072"/>
          </a:xfrm>
        </p:spPr>
        <p:txBody>
          <a:bodyPr/>
          <a:lstStyle/>
          <a:p>
            <a:r>
              <a:rPr lang="en-GB" dirty="0"/>
              <a:t>Funding for traffic management</a:t>
            </a:r>
          </a:p>
        </p:txBody>
      </p:sp>
      <p:sp>
        <p:nvSpPr>
          <p:cNvPr id="5" name="Content Placeholder 4"/>
          <p:cNvSpPr>
            <a:spLocks noGrp="1"/>
          </p:cNvSpPr>
          <p:nvPr>
            <p:ph idx="1"/>
          </p:nvPr>
        </p:nvSpPr>
        <p:spPr>
          <a:xfrm>
            <a:off x="457200" y="765170"/>
            <a:ext cx="8703595" cy="5400600"/>
          </a:xfrm>
        </p:spPr>
        <p:txBody>
          <a:bodyPr/>
          <a:lstStyle/>
          <a:p>
            <a:pPr>
              <a:spcBef>
                <a:spcPts val="1200"/>
              </a:spcBef>
              <a:buFont typeface="Wingdings" panose="05000000000000000000" pitchFamily="2" charset="2"/>
              <a:buChar char="Ø"/>
            </a:pPr>
            <a:r>
              <a:rPr lang="en-GB" dirty="0">
                <a:solidFill>
                  <a:srgbClr val="003AA3"/>
                </a:solidFill>
              </a:rPr>
              <a:t>Suffolk Highways’ revenue maintenance budget = £0</a:t>
            </a:r>
          </a:p>
          <a:p>
            <a:pPr>
              <a:spcBef>
                <a:spcPts val="1200"/>
              </a:spcBef>
              <a:buFont typeface="Wingdings" panose="05000000000000000000" pitchFamily="2" charset="2"/>
              <a:buChar char="Ø"/>
            </a:pPr>
            <a:r>
              <a:rPr lang="en-GB" dirty="0">
                <a:solidFill>
                  <a:srgbClr val="003AA3"/>
                </a:solidFill>
              </a:rPr>
              <a:t>Suffolk Highways’ capital maintenance allocation = £0</a:t>
            </a:r>
          </a:p>
          <a:p>
            <a:pPr>
              <a:spcBef>
                <a:spcPts val="1200"/>
              </a:spcBef>
              <a:buFont typeface="Wingdings" panose="05000000000000000000" pitchFamily="2" charset="2"/>
              <a:buChar char="Ø"/>
            </a:pPr>
            <a:r>
              <a:rPr lang="en-GB" dirty="0">
                <a:solidFill>
                  <a:srgbClr val="003AA3"/>
                </a:solidFill>
              </a:rPr>
              <a:t>On-Street Car Park surplus now funding CPE development/delivery = £0</a:t>
            </a:r>
          </a:p>
          <a:p>
            <a:pPr>
              <a:spcBef>
                <a:spcPts val="1200"/>
              </a:spcBef>
              <a:buFont typeface="Wingdings" panose="05000000000000000000" pitchFamily="2" charset="2"/>
              <a:buChar char="Ø"/>
            </a:pPr>
            <a:r>
              <a:rPr lang="en-GB" dirty="0">
                <a:solidFill>
                  <a:srgbClr val="003AA3"/>
                </a:solidFill>
              </a:rPr>
              <a:t>Strategic Development’s Integrated Transport allocation = £3.24m but this is the only source for match-funding DfT and LEP schemes or to develop new schemes for bid purposes (e.g. latest NPIF round). Used for:</a:t>
            </a:r>
          </a:p>
          <a:p>
            <a:pPr marL="719138">
              <a:spcBef>
                <a:spcPts val="600"/>
              </a:spcBef>
              <a:buFont typeface="Wingdings" panose="05000000000000000000" pitchFamily="2" charset="2"/>
              <a:buChar char="§"/>
            </a:pPr>
            <a:r>
              <a:rPr lang="en-GB" dirty="0">
                <a:solidFill>
                  <a:srgbClr val="003AA3"/>
                </a:solidFill>
              </a:rPr>
              <a:t>£3 million at Eastern Relief Road; </a:t>
            </a:r>
          </a:p>
          <a:p>
            <a:pPr marL="719138">
              <a:spcBef>
                <a:spcPts val="600"/>
              </a:spcBef>
              <a:buFont typeface="Wingdings" panose="05000000000000000000" pitchFamily="2" charset="2"/>
              <a:buChar char="§"/>
            </a:pPr>
            <a:r>
              <a:rPr lang="en-GB" dirty="0">
                <a:solidFill>
                  <a:srgbClr val="003AA3"/>
                </a:solidFill>
              </a:rPr>
              <a:t>£2m on Beccles Relief Road; </a:t>
            </a:r>
          </a:p>
          <a:p>
            <a:pPr marL="719138">
              <a:spcBef>
                <a:spcPts val="600"/>
              </a:spcBef>
              <a:buFont typeface="Wingdings" panose="05000000000000000000" pitchFamily="2" charset="2"/>
              <a:buChar char="§"/>
            </a:pPr>
            <a:r>
              <a:rPr lang="en-GB" dirty="0">
                <a:solidFill>
                  <a:srgbClr val="003AA3"/>
                </a:solidFill>
              </a:rPr>
              <a:t>£0.5 million Bury St Edmunds Sustainable Routes </a:t>
            </a:r>
          </a:p>
          <a:p>
            <a:pPr marL="719138">
              <a:spcBef>
                <a:spcPts val="600"/>
              </a:spcBef>
              <a:buFont typeface="Wingdings" panose="05000000000000000000" pitchFamily="2" charset="2"/>
              <a:buChar char="§"/>
            </a:pPr>
            <a:r>
              <a:rPr lang="en-GB" dirty="0">
                <a:solidFill>
                  <a:srgbClr val="003AA3"/>
                </a:solidFill>
              </a:rPr>
              <a:t>Ipswich Station Forecourt and Queen Street improvements </a:t>
            </a:r>
          </a:p>
          <a:p>
            <a:pPr>
              <a:spcBef>
                <a:spcPts val="1200"/>
              </a:spcBef>
              <a:buFont typeface="Wingdings" panose="05000000000000000000" pitchFamily="2" charset="2"/>
              <a:buChar char="Ø"/>
            </a:pPr>
            <a:r>
              <a:rPr lang="en-GB" dirty="0">
                <a:solidFill>
                  <a:srgbClr val="003AA3"/>
                </a:solidFill>
              </a:rPr>
              <a:t>NDORS (National Driver Offender Retraining Scheme) = circa £600k (but would require Suffolk Roadsafe Board approval &amp; be innovative)</a:t>
            </a:r>
          </a:p>
          <a:p>
            <a:pPr>
              <a:spcBef>
                <a:spcPts val="1200"/>
              </a:spcBef>
              <a:buFont typeface="Wingdings" panose="05000000000000000000" pitchFamily="2" charset="2"/>
              <a:buChar char="Ø"/>
            </a:pPr>
            <a:r>
              <a:rPr lang="en-GB" dirty="0">
                <a:solidFill>
                  <a:srgbClr val="003AA3"/>
                </a:solidFill>
              </a:rPr>
              <a:t>So, Local Highway Budgets = £500k/p.a. is the only current option ……..</a:t>
            </a:r>
          </a:p>
          <a:p>
            <a:pPr>
              <a:spcBef>
                <a:spcPts val="1200"/>
              </a:spcBef>
              <a:buFont typeface="Wingdings" panose="05000000000000000000" pitchFamily="2" charset="2"/>
              <a:buChar char="Ø"/>
            </a:pPr>
            <a:endParaRPr lang="en-GB" dirty="0">
              <a:solidFill>
                <a:srgbClr val="003AA3"/>
              </a:solidFill>
            </a:endParaRPr>
          </a:p>
          <a:p>
            <a:pPr>
              <a:spcBef>
                <a:spcPts val="1200"/>
              </a:spcBef>
            </a:pPr>
            <a:endParaRPr lang="en-GB" dirty="0">
              <a:solidFill>
                <a:srgbClr val="003AA3"/>
              </a:solidFill>
            </a:endParaRPr>
          </a:p>
        </p:txBody>
      </p:sp>
    </p:spTree>
    <p:extLst>
      <p:ext uri="{BB962C8B-B14F-4D97-AF65-F5344CB8AC3E}">
        <p14:creationId xmlns:p14="http://schemas.microsoft.com/office/powerpoint/2010/main" val="1934516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48072"/>
          </a:xfrm>
        </p:spPr>
        <p:txBody>
          <a:bodyPr/>
          <a:lstStyle/>
          <a:p>
            <a:r>
              <a:rPr lang="en-GB" dirty="0"/>
              <a:t>Impact of traffic management?</a:t>
            </a:r>
          </a:p>
        </p:txBody>
      </p:sp>
      <p:sp>
        <p:nvSpPr>
          <p:cNvPr id="5" name="Content Placeholder 4"/>
          <p:cNvSpPr>
            <a:spLocks noGrp="1"/>
          </p:cNvSpPr>
          <p:nvPr>
            <p:ph idx="1"/>
          </p:nvPr>
        </p:nvSpPr>
        <p:spPr>
          <a:xfrm>
            <a:off x="463319" y="764704"/>
            <a:ext cx="8703595" cy="5400600"/>
          </a:xfrm>
        </p:spPr>
        <p:txBody>
          <a:bodyPr/>
          <a:lstStyle/>
          <a:p>
            <a:pPr>
              <a:spcBef>
                <a:spcPts val="1200"/>
              </a:spcBef>
              <a:buFont typeface="Wingdings" panose="05000000000000000000" pitchFamily="2" charset="2"/>
              <a:buChar char="Ø"/>
            </a:pPr>
            <a:r>
              <a:rPr lang="en-GB" dirty="0">
                <a:solidFill>
                  <a:srgbClr val="003AA3"/>
                </a:solidFill>
              </a:rPr>
              <a:t>If targeted at high frequency accident clusters sites = reduced KSIs</a:t>
            </a:r>
          </a:p>
          <a:p>
            <a:pPr>
              <a:spcBef>
                <a:spcPts val="1200"/>
              </a:spcBef>
              <a:buFont typeface="Wingdings" panose="05000000000000000000" pitchFamily="2" charset="2"/>
              <a:buChar char="Ø"/>
            </a:pPr>
            <a:r>
              <a:rPr lang="en-GB" dirty="0">
                <a:solidFill>
                  <a:srgbClr val="003AA3"/>
                </a:solidFill>
              </a:rPr>
              <a:t>If targeted at 20mph zones, actually results in:</a:t>
            </a:r>
          </a:p>
          <a:p>
            <a:pPr marL="719138" indent="-360363">
              <a:spcBef>
                <a:spcPts val="600"/>
              </a:spcBef>
              <a:buFont typeface="Wingdings" panose="05000000000000000000" pitchFamily="2" charset="2"/>
              <a:buChar char="§"/>
            </a:pPr>
            <a:r>
              <a:rPr lang="en-GB" dirty="0">
                <a:solidFill>
                  <a:srgbClr val="003AA3"/>
                </a:solidFill>
              </a:rPr>
              <a:t>no </a:t>
            </a:r>
            <a:r>
              <a:rPr lang="en-GB" sz="1600" dirty="0">
                <a:solidFill>
                  <a:srgbClr val="003AA3"/>
                </a:solidFill>
              </a:rPr>
              <a:t>speed reduction (and no police speed enforcement)</a:t>
            </a:r>
          </a:p>
          <a:p>
            <a:pPr marL="719138" indent="-360363">
              <a:spcBef>
                <a:spcPts val="600"/>
              </a:spcBef>
              <a:buFont typeface="Wingdings" panose="05000000000000000000" pitchFamily="2" charset="2"/>
              <a:buChar char="§"/>
            </a:pPr>
            <a:r>
              <a:rPr lang="en-GB" sz="1600" dirty="0">
                <a:solidFill>
                  <a:srgbClr val="003AA3"/>
                </a:solidFill>
              </a:rPr>
              <a:t>additional maintenance liability (signs, marking, road humps etc)</a:t>
            </a:r>
          </a:p>
          <a:p>
            <a:pPr marL="719138" indent="-360363">
              <a:spcBef>
                <a:spcPts val="600"/>
              </a:spcBef>
              <a:buFont typeface="Wingdings" panose="05000000000000000000" pitchFamily="2" charset="2"/>
              <a:buChar char="§"/>
            </a:pPr>
            <a:r>
              <a:rPr lang="en-GB" sz="1600" dirty="0">
                <a:solidFill>
                  <a:srgbClr val="003AA3"/>
                </a:solidFill>
              </a:rPr>
              <a:t>increased air and noise pollution (Gov’t now suggest remove calming measures to combat pollution problem)</a:t>
            </a:r>
          </a:p>
          <a:p>
            <a:pPr marL="719138" indent="-360363">
              <a:spcBef>
                <a:spcPts val="600"/>
              </a:spcBef>
              <a:buFont typeface="Wingdings" panose="05000000000000000000" pitchFamily="2" charset="2"/>
              <a:buChar char="§"/>
            </a:pPr>
            <a:r>
              <a:rPr lang="en-GB" sz="1600" dirty="0">
                <a:solidFill>
                  <a:srgbClr val="003AA3"/>
                </a:solidFill>
              </a:rPr>
              <a:t>unintended accidents? (traffic calming measures caused 1607 accidents in Great Britain over the 10-year period from 2006 to 2015, including 23 people killed and 275 people receiving critical injuries) </a:t>
            </a:r>
          </a:p>
          <a:p>
            <a:pPr>
              <a:spcBef>
                <a:spcPts val="1200"/>
              </a:spcBef>
              <a:buFont typeface="Wingdings" panose="05000000000000000000" pitchFamily="2" charset="2"/>
              <a:buChar char="Ø"/>
            </a:pPr>
            <a:r>
              <a:rPr lang="en-GB" dirty="0">
                <a:solidFill>
                  <a:srgbClr val="003AA3"/>
                </a:solidFill>
              </a:rPr>
              <a:t>An unnecessary longer-term restriction: DfT prediction of traffic growth between 2010 and 2040:</a:t>
            </a:r>
          </a:p>
          <a:p>
            <a:pPr marL="719138">
              <a:spcBef>
                <a:spcPts val="600"/>
              </a:spcBef>
              <a:buFont typeface="Wingdings" panose="05000000000000000000" pitchFamily="2" charset="2"/>
              <a:buChar char="§"/>
            </a:pPr>
            <a:r>
              <a:rPr lang="en-GB" sz="1600" dirty="0">
                <a:solidFill>
                  <a:srgbClr val="003AA3"/>
                </a:solidFill>
              </a:rPr>
              <a:t>Strategic route network – up to 60% growth</a:t>
            </a:r>
          </a:p>
          <a:p>
            <a:pPr marL="719138">
              <a:spcBef>
                <a:spcPts val="600"/>
              </a:spcBef>
              <a:buFont typeface="Wingdings" panose="05000000000000000000" pitchFamily="2" charset="2"/>
              <a:buChar char="§"/>
            </a:pPr>
            <a:r>
              <a:rPr lang="en-GB" sz="1600" dirty="0">
                <a:solidFill>
                  <a:srgbClr val="003AA3"/>
                </a:solidFill>
              </a:rPr>
              <a:t>Principal road network – up to 51% growth</a:t>
            </a:r>
          </a:p>
          <a:p>
            <a:pPr marL="719138">
              <a:spcBef>
                <a:spcPts val="600"/>
              </a:spcBef>
              <a:buFont typeface="Wingdings" panose="05000000000000000000" pitchFamily="2" charset="2"/>
              <a:buChar char="§"/>
            </a:pPr>
            <a:r>
              <a:rPr lang="en-GB" sz="1600" dirty="0">
                <a:solidFill>
                  <a:srgbClr val="003AA3"/>
                </a:solidFill>
              </a:rPr>
              <a:t>‘Other’ roads – up to 54% growth</a:t>
            </a:r>
          </a:p>
          <a:p>
            <a:pPr marL="0" indent="0">
              <a:spcBef>
                <a:spcPts val="1200"/>
              </a:spcBef>
            </a:pPr>
            <a:r>
              <a:rPr lang="en-GB" dirty="0">
                <a:solidFill>
                  <a:srgbClr val="003AA3"/>
                </a:solidFill>
              </a:rPr>
              <a:t>So, is a traffic management strategy needed? The SCC KSI target?</a:t>
            </a:r>
          </a:p>
          <a:p>
            <a:pPr>
              <a:spcBef>
                <a:spcPts val="1200"/>
              </a:spcBef>
            </a:pPr>
            <a:endParaRPr lang="en-GB" dirty="0">
              <a:solidFill>
                <a:srgbClr val="003AA3"/>
              </a:solidFill>
            </a:endParaRPr>
          </a:p>
        </p:txBody>
      </p:sp>
    </p:spTree>
    <p:extLst>
      <p:ext uri="{BB962C8B-B14F-4D97-AF65-F5344CB8AC3E}">
        <p14:creationId xmlns:p14="http://schemas.microsoft.com/office/powerpoint/2010/main" val="875388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48072"/>
          </a:xfrm>
        </p:spPr>
        <p:txBody>
          <a:bodyPr/>
          <a:lstStyle/>
          <a:p>
            <a:r>
              <a:rPr lang="en-GB" dirty="0"/>
              <a:t>Looking after Suffolk’s highways</a:t>
            </a:r>
          </a:p>
        </p:txBody>
      </p:sp>
      <p:pic>
        <p:nvPicPr>
          <p:cNvPr id="19" name="Content Placeholder 18">
            <a:extLst>
              <a:ext uri="{FF2B5EF4-FFF2-40B4-BE49-F238E27FC236}">
                <a16:creationId xmlns:a16="http://schemas.microsoft.com/office/drawing/2014/main" xmlns="" id="{1C7E837F-CADC-4CCF-ABDA-A9AB48E6FBD9}"/>
              </a:ext>
            </a:extLst>
          </p:cNvPr>
          <p:cNvPicPr>
            <a:picLocks noGrp="1" noChangeAspect="1"/>
          </p:cNvPicPr>
          <p:nvPr>
            <p:ph idx="1"/>
          </p:nvPr>
        </p:nvPicPr>
        <p:blipFill>
          <a:blip r:embed="rId3"/>
          <a:stretch>
            <a:fillRect/>
          </a:stretch>
        </p:blipFill>
        <p:spPr>
          <a:xfrm>
            <a:off x="124226" y="764704"/>
            <a:ext cx="8912270" cy="5400599"/>
          </a:xfrm>
          <a:prstGeom prst="rect">
            <a:avLst/>
          </a:prstGeom>
        </p:spPr>
      </p:pic>
      <p:pic>
        <p:nvPicPr>
          <p:cNvPr id="20" name="Picture 19">
            <a:extLst>
              <a:ext uri="{FF2B5EF4-FFF2-40B4-BE49-F238E27FC236}">
                <a16:creationId xmlns:a16="http://schemas.microsoft.com/office/drawing/2014/main" xmlns="" id="{BE2B0DC1-E30B-42AE-98ED-B9CDAA817BDD}"/>
              </a:ext>
            </a:extLst>
          </p:cNvPr>
          <p:cNvPicPr>
            <a:picLocks noChangeAspect="1"/>
          </p:cNvPicPr>
          <p:nvPr/>
        </p:nvPicPr>
        <p:blipFill>
          <a:blip r:embed="rId4"/>
          <a:stretch>
            <a:fillRect/>
          </a:stretch>
        </p:blipFill>
        <p:spPr>
          <a:xfrm>
            <a:off x="2195736" y="836712"/>
            <a:ext cx="6768752" cy="311487"/>
          </a:xfrm>
          <a:prstGeom prst="rect">
            <a:avLst/>
          </a:prstGeom>
        </p:spPr>
      </p:pic>
    </p:spTree>
    <p:extLst>
      <p:ext uri="{BB962C8B-B14F-4D97-AF65-F5344CB8AC3E}">
        <p14:creationId xmlns:p14="http://schemas.microsoft.com/office/powerpoint/2010/main" val="1703795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0080"/>
          </a:xfrm>
        </p:spPr>
        <p:txBody>
          <a:bodyPr/>
          <a:lstStyle/>
          <a:p>
            <a:r>
              <a:rPr lang="en-GB" dirty="0"/>
              <a:t>Funding the routine work ……</a:t>
            </a:r>
          </a:p>
        </p:txBody>
      </p:sp>
      <p:pic>
        <p:nvPicPr>
          <p:cNvPr id="4" name="Content Placeholder 3"/>
          <p:cNvPicPr>
            <a:picLocks noGrp="1" noChangeAspect="1"/>
          </p:cNvPicPr>
          <p:nvPr>
            <p:ph idx="1"/>
          </p:nvPr>
        </p:nvPicPr>
        <p:blipFill>
          <a:blip r:embed="rId3"/>
          <a:stretch>
            <a:fillRect/>
          </a:stretch>
        </p:blipFill>
        <p:spPr>
          <a:xfrm>
            <a:off x="107504" y="1035735"/>
            <a:ext cx="9126247" cy="5011956"/>
          </a:xfrm>
          <a:prstGeom prst="rect">
            <a:avLst/>
          </a:prstGeom>
        </p:spPr>
      </p:pic>
      <p:sp>
        <p:nvSpPr>
          <p:cNvPr id="3" name="TextBox 2">
            <a:extLst>
              <a:ext uri="{FF2B5EF4-FFF2-40B4-BE49-F238E27FC236}">
                <a16:creationId xmlns:a16="http://schemas.microsoft.com/office/drawing/2014/main" xmlns="" id="{DB78BC59-8C94-452A-8FA3-DF87B68EDA85}"/>
              </a:ext>
            </a:extLst>
          </p:cNvPr>
          <p:cNvSpPr txBox="1"/>
          <p:nvPr/>
        </p:nvSpPr>
        <p:spPr>
          <a:xfrm>
            <a:off x="7122098" y="2762997"/>
            <a:ext cx="1224136" cy="307777"/>
          </a:xfrm>
          <a:prstGeom prst="rect">
            <a:avLst/>
          </a:prstGeom>
          <a:noFill/>
        </p:spPr>
        <p:txBody>
          <a:bodyPr wrap="square" rtlCol="0">
            <a:spAutoFit/>
          </a:bodyPr>
          <a:lstStyle/>
          <a:p>
            <a:r>
              <a:rPr lang="en-GB" sz="1400" dirty="0"/>
              <a:t>34% less</a:t>
            </a:r>
          </a:p>
        </p:txBody>
      </p:sp>
      <p:sp>
        <p:nvSpPr>
          <p:cNvPr id="5" name="TextBox 4">
            <a:extLst>
              <a:ext uri="{FF2B5EF4-FFF2-40B4-BE49-F238E27FC236}">
                <a16:creationId xmlns:a16="http://schemas.microsoft.com/office/drawing/2014/main" xmlns="" id="{7058583D-F300-4D14-997A-B49C24326C39}"/>
              </a:ext>
            </a:extLst>
          </p:cNvPr>
          <p:cNvSpPr txBox="1"/>
          <p:nvPr/>
        </p:nvSpPr>
        <p:spPr>
          <a:xfrm>
            <a:off x="8028384" y="2916885"/>
            <a:ext cx="936104" cy="307777"/>
          </a:xfrm>
          <a:prstGeom prst="rect">
            <a:avLst/>
          </a:prstGeom>
          <a:noFill/>
        </p:spPr>
        <p:txBody>
          <a:bodyPr wrap="square" rtlCol="0">
            <a:spAutoFit/>
          </a:bodyPr>
          <a:lstStyle/>
          <a:p>
            <a:r>
              <a:rPr lang="en-GB" sz="1400" dirty="0"/>
              <a:t>40% less</a:t>
            </a:r>
          </a:p>
        </p:txBody>
      </p:sp>
    </p:spTree>
    <p:extLst>
      <p:ext uri="{BB962C8B-B14F-4D97-AF65-F5344CB8AC3E}">
        <p14:creationId xmlns:p14="http://schemas.microsoft.com/office/powerpoint/2010/main" val="1289339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229600" cy="720080"/>
          </a:xfrm>
        </p:spPr>
        <p:txBody>
          <a:bodyPr/>
          <a:lstStyle/>
          <a:p>
            <a:r>
              <a:rPr lang="en-GB" dirty="0"/>
              <a:t>The revenue budget split ……</a:t>
            </a:r>
          </a:p>
        </p:txBody>
      </p:sp>
      <p:graphicFrame>
        <p:nvGraphicFramePr>
          <p:cNvPr id="6" name="Content Placeholder 5">
            <a:extLst>
              <a:ext uri="{FF2B5EF4-FFF2-40B4-BE49-F238E27FC236}">
                <a16:creationId xmlns:a16="http://schemas.microsoft.com/office/drawing/2014/main" xmlns="" id="{6845C97B-3483-4267-8C9A-D47E479BEEC6}"/>
              </a:ext>
            </a:extLst>
          </p:cNvPr>
          <p:cNvGraphicFramePr>
            <a:graphicFrameLocks noGrp="1"/>
          </p:cNvGraphicFramePr>
          <p:nvPr>
            <p:ph idx="1"/>
            <p:extLst/>
          </p:nvPr>
        </p:nvGraphicFramePr>
        <p:xfrm>
          <a:off x="179512" y="908720"/>
          <a:ext cx="8784976" cy="5184110"/>
        </p:xfrm>
        <a:graphic>
          <a:graphicData uri="http://schemas.openxmlformats.org/drawingml/2006/table">
            <a:tbl>
              <a:tblPr firstRow="1" firstCol="1" bandRow="1"/>
              <a:tblGrid>
                <a:gridCol w="2462975">
                  <a:extLst>
                    <a:ext uri="{9D8B030D-6E8A-4147-A177-3AD203B41FA5}">
                      <a16:colId xmlns:a16="http://schemas.microsoft.com/office/drawing/2014/main" xmlns="" val="3483778559"/>
                    </a:ext>
                  </a:extLst>
                </a:gridCol>
                <a:gridCol w="1151671">
                  <a:extLst>
                    <a:ext uri="{9D8B030D-6E8A-4147-A177-3AD203B41FA5}">
                      <a16:colId xmlns:a16="http://schemas.microsoft.com/office/drawing/2014/main" xmlns="" val="313780709"/>
                    </a:ext>
                  </a:extLst>
                </a:gridCol>
                <a:gridCol w="5170330">
                  <a:extLst>
                    <a:ext uri="{9D8B030D-6E8A-4147-A177-3AD203B41FA5}">
                      <a16:colId xmlns:a16="http://schemas.microsoft.com/office/drawing/2014/main" xmlns="" val="3236452878"/>
                    </a:ext>
                  </a:extLst>
                </a:gridCol>
              </a:tblGrid>
              <a:tr h="614952">
                <a:tc>
                  <a:txBody>
                    <a:bodyPr/>
                    <a:lstStyle/>
                    <a:p>
                      <a:pPr algn="ctr">
                        <a:spcAft>
                          <a:spcPts val="0"/>
                        </a:spcAft>
                      </a:pPr>
                      <a:r>
                        <a:rPr lang="en-GB" sz="1200" b="1" kern="1200">
                          <a:solidFill>
                            <a:srgbClr val="003399"/>
                          </a:solidFill>
                          <a:effectLst/>
                          <a:latin typeface="Arial" panose="020B0604020202020204" pitchFamily="34" charset="0"/>
                          <a:ea typeface="Calibri" panose="020F0502020204030204" pitchFamily="34" charset="0"/>
                        </a:rPr>
                        <a:t>MAINTENANCE ELEMENT</a:t>
                      </a:r>
                      <a:endParaRPr lang="en-GB" sz="1200">
                        <a:effectLst/>
                        <a:latin typeface="Arial" panose="020B0604020202020204" pitchFamily="34" charset="0"/>
                        <a:ea typeface="Calibri" panose="020F0502020204030204" pitchFamily="34" charset="0"/>
                      </a:endParaRPr>
                    </a:p>
                  </a:txBody>
                  <a:tcPr marL="55765" marR="55765" marT="77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kern="1200">
                          <a:solidFill>
                            <a:srgbClr val="003399"/>
                          </a:solidFill>
                          <a:effectLst/>
                          <a:latin typeface="Arial" panose="020B0604020202020204" pitchFamily="34" charset="0"/>
                          <a:ea typeface="Calibri" panose="020F0502020204030204" pitchFamily="34" charset="0"/>
                        </a:rPr>
                        <a:t>2017/18 REVENUE BUDGET</a:t>
                      </a:r>
                      <a:endParaRPr lang="en-GB" sz="1200">
                        <a:effectLst/>
                        <a:latin typeface="Arial" panose="020B0604020202020204" pitchFamily="34" charset="0"/>
                        <a:ea typeface="Calibri" panose="020F0502020204030204" pitchFamily="34" charset="0"/>
                      </a:endParaRPr>
                    </a:p>
                  </a:txBody>
                  <a:tcPr marL="55765" marR="55765" marT="77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kern="1200">
                          <a:solidFill>
                            <a:srgbClr val="003399"/>
                          </a:solidFill>
                          <a:effectLst/>
                          <a:latin typeface="Arial" panose="020B0604020202020204" pitchFamily="34" charset="0"/>
                          <a:ea typeface="Calibri" panose="020F0502020204030204" pitchFamily="34" charset="0"/>
                        </a:rPr>
                        <a:t>CONTEXT</a:t>
                      </a:r>
                      <a:endParaRPr lang="en-GB" sz="1200">
                        <a:effectLst/>
                        <a:latin typeface="Arial" panose="020B0604020202020204" pitchFamily="34" charset="0"/>
                        <a:ea typeface="Calibri" panose="020F0502020204030204" pitchFamily="34" charset="0"/>
                      </a:endParaRPr>
                    </a:p>
                  </a:txBody>
                  <a:tcPr marL="55765" marR="55765" marT="77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34445236"/>
                  </a:ext>
                </a:extLst>
              </a:tr>
              <a:tr h="267501">
                <a:tc>
                  <a:txBody>
                    <a:bodyPr/>
                    <a:lstStyle/>
                    <a:p>
                      <a:pPr>
                        <a:spcAft>
                          <a:spcPts val="0"/>
                        </a:spcAft>
                      </a:pPr>
                      <a:r>
                        <a:rPr lang="en-GB" sz="1200" kern="1200">
                          <a:solidFill>
                            <a:srgbClr val="003399"/>
                          </a:solidFill>
                          <a:effectLst/>
                          <a:latin typeface="Arial" panose="020B0604020202020204" pitchFamily="34" charset="0"/>
                          <a:ea typeface="Calibri" panose="020F0502020204030204" pitchFamily="34" charset="0"/>
                        </a:rPr>
                        <a:t>Reactive mtce (incl. OOH)</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£2,160k</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3399"/>
                          </a:solidFill>
                          <a:effectLst/>
                          <a:latin typeface="Arial" panose="020B0604020202020204" pitchFamily="34" charset="0"/>
                          <a:ea typeface="Calibri" panose="020F0502020204030204" pitchFamily="34" charset="0"/>
                        </a:rPr>
                        <a:t>6,618km rds, 4,000km </a:t>
                      </a:r>
                      <a:r>
                        <a:rPr lang="en-GB" sz="1200" kern="1200" dirty="0" err="1">
                          <a:solidFill>
                            <a:srgbClr val="003399"/>
                          </a:solidFill>
                          <a:effectLst/>
                          <a:latin typeface="Arial" panose="020B0604020202020204" pitchFamily="34" charset="0"/>
                          <a:ea typeface="Calibri" panose="020F0502020204030204" pitchFamily="34" charset="0"/>
                        </a:rPr>
                        <a:t>f’way</a:t>
                      </a:r>
                      <a:r>
                        <a:rPr lang="en-GB" sz="1200" kern="1200" dirty="0">
                          <a:solidFill>
                            <a:srgbClr val="003399"/>
                          </a:solidFill>
                          <a:effectLst/>
                          <a:latin typeface="Arial" panose="020B0604020202020204" pitchFamily="34" charset="0"/>
                          <a:ea typeface="Calibri" panose="020F0502020204030204" pitchFamily="34" charset="0"/>
                        </a:rPr>
                        <a:t>, 5,725 ROW</a:t>
                      </a:r>
                      <a:endParaRPr lang="en-GB" sz="1200" dirty="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54903499"/>
                  </a:ext>
                </a:extLst>
              </a:tr>
              <a:tr h="267501">
                <a:tc>
                  <a:txBody>
                    <a:bodyPr/>
                    <a:lstStyle/>
                    <a:p>
                      <a:pPr>
                        <a:spcAft>
                          <a:spcPts val="0"/>
                        </a:spcAft>
                      </a:pPr>
                      <a:r>
                        <a:rPr lang="en-GB" sz="1200" kern="1200">
                          <a:solidFill>
                            <a:srgbClr val="003399"/>
                          </a:solidFill>
                          <a:effectLst/>
                          <a:latin typeface="Arial" panose="020B0604020202020204" pitchFamily="34" charset="0"/>
                          <a:ea typeface="Calibri" panose="020F0502020204030204" pitchFamily="34" charset="0"/>
                        </a:rPr>
                        <a:t>Emergency mtce fixed cost</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£286k</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2-hour make safe</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79004816"/>
                  </a:ext>
                </a:extLst>
              </a:tr>
              <a:tr h="267501">
                <a:tc>
                  <a:txBody>
                    <a:bodyPr/>
                    <a:lstStyle/>
                    <a:p>
                      <a:pPr>
                        <a:spcAft>
                          <a:spcPts val="0"/>
                        </a:spcAft>
                      </a:pPr>
                      <a:r>
                        <a:rPr lang="en-GB" sz="1200" kern="1200">
                          <a:solidFill>
                            <a:srgbClr val="003399"/>
                          </a:solidFill>
                          <a:effectLst/>
                          <a:latin typeface="Arial" panose="020B0604020202020204" pitchFamily="34" charset="0"/>
                          <a:ea typeface="Calibri" panose="020F0502020204030204" pitchFamily="34" charset="0"/>
                        </a:rPr>
                        <a:t>Street lighting energy</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£1,900k</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GB" sz="1200" kern="1200" dirty="0">
                          <a:solidFill>
                            <a:srgbClr val="003399"/>
                          </a:solidFill>
                          <a:effectLst/>
                          <a:latin typeface="Arial" panose="020B0604020202020204" pitchFamily="34" charset="0"/>
                          <a:ea typeface="Calibri" panose="020F0502020204030204" pitchFamily="34" charset="0"/>
                        </a:rPr>
                        <a:t>68,500 street lights</a:t>
                      </a:r>
                      <a:endParaRPr lang="en-GB" sz="1200" dirty="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88647637"/>
                  </a:ext>
                </a:extLst>
              </a:tr>
              <a:tr h="267501">
                <a:tc>
                  <a:txBody>
                    <a:bodyPr/>
                    <a:lstStyle/>
                    <a:p>
                      <a:pPr>
                        <a:spcAft>
                          <a:spcPts val="0"/>
                        </a:spcAft>
                      </a:pPr>
                      <a:r>
                        <a:rPr lang="en-GB" sz="1200" kern="1200">
                          <a:solidFill>
                            <a:srgbClr val="003399"/>
                          </a:solidFill>
                          <a:effectLst/>
                          <a:latin typeface="Arial" panose="020B0604020202020204" pitchFamily="34" charset="0"/>
                          <a:ea typeface="Calibri" panose="020F0502020204030204" pitchFamily="34" charset="0"/>
                        </a:rPr>
                        <a:t>Street lighting maintenance</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£1,155k</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Including central management system licences and column testing</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8431133"/>
                  </a:ext>
                </a:extLst>
              </a:tr>
              <a:tr h="267501">
                <a:tc>
                  <a:txBody>
                    <a:bodyPr/>
                    <a:lstStyle/>
                    <a:p>
                      <a:pPr>
                        <a:spcAft>
                          <a:spcPts val="0"/>
                        </a:spcAft>
                      </a:pPr>
                      <a:r>
                        <a:rPr lang="en-GB" sz="1200" kern="1200">
                          <a:solidFill>
                            <a:srgbClr val="003399"/>
                          </a:solidFill>
                          <a:effectLst/>
                          <a:latin typeface="Arial" panose="020B0604020202020204" pitchFamily="34" charset="0"/>
                          <a:ea typeface="Calibri" panose="020F0502020204030204" pitchFamily="34" charset="0"/>
                        </a:rPr>
                        <a:t>Drainage (gullies, digouts, grips)</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£1,500k</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Annual cleanse of 130,000 road gullies </a:t>
                      </a:r>
                      <a:r>
                        <a:rPr lang="en-GB" sz="1200" kern="1200">
                          <a:solidFill>
                            <a:srgbClr val="FF0000"/>
                          </a:solidFill>
                          <a:effectLst/>
                          <a:latin typeface="Arial" panose="020B0604020202020204" pitchFamily="34" charset="0"/>
                          <a:ea typeface="Calibri" panose="020F0502020204030204" pitchFamily="34" charset="0"/>
                        </a:rPr>
                        <a:t>(13,236 ‘new’ gullies)</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90255898"/>
                  </a:ext>
                </a:extLst>
              </a:tr>
              <a:tr h="267501">
                <a:tc>
                  <a:txBody>
                    <a:bodyPr/>
                    <a:lstStyle/>
                    <a:p>
                      <a:pPr>
                        <a:spcAft>
                          <a:spcPts val="0"/>
                        </a:spcAft>
                      </a:pPr>
                      <a:r>
                        <a:rPr lang="en-GB" sz="1200" kern="1200">
                          <a:solidFill>
                            <a:srgbClr val="003399"/>
                          </a:solidFill>
                          <a:effectLst/>
                          <a:latin typeface="Arial" panose="020B0604020202020204" pitchFamily="34" charset="0"/>
                          <a:ea typeface="Calibri" panose="020F0502020204030204" pitchFamily="34" charset="0"/>
                        </a:rPr>
                        <a:t>Winter maintenance</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£1,500k</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3399"/>
                          </a:solidFill>
                          <a:effectLst/>
                          <a:latin typeface="Arial" panose="020B0604020202020204" pitchFamily="34" charset="0"/>
                          <a:ea typeface="Calibri" panose="020F0502020204030204" pitchFamily="34" charset="0"/>
                        </a:rPr>
                        <a:t>51% of network treated</a:t>
                      </a:r>
                      <a:endParaRPr lang="en-GB" sz="1200" dirty="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47200652"/>
                  </a:ext>
                </a:extLst>
              </a:tr>
              <a:tr h="267501">
                <a:tc>
                  <a:txBody>
                    <a:bodyPr/>
                    <a:lstStyle/>
                    <a:p>
                      <a:pPr>
                        <a:spcAft>
                          <a:spcPts val="0"/>
                        </a:spcAft>
                      </a:pPr>
                      <a:r>
                        <a:rPr lang="en-GB" sz="1200" kern="1200">
                          <a:solidFill>
                            <a:srgbClr val="003399"/>
                          </a:solidFill>
                          <a:effectLst/>
                          <a:latin typeface="Arial" panose="020B0604020202020204" pitchFamily="34" charset="0"/>
                          <a:ea typeface="Calibri" panose="020F0502020204030204" pitchFamily="34" charset="0"/>
                        </a:rPr>
                        <a:t>Service level agreements</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£739k</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District/borough council works – urban grass cutting, tree mtce etc</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74669939"/>
                  </a:ext>
                </a:extLst>
              </a:tr>
              <a:tr h="267501">
                <a:tc>
                  <a:txBody>
                    <a:bodyPr/>
                    <a:lstStyle/>
                    <a:p>
                      <a:pPr>
                        <a:spcAft>
                          <a:spcPts val="0"/>
                        </a:spcAft>
                      </a:pPr>
                      <a:r>
                        <a:rPr lang="en-GB" sz="1200" kern="1200">
                          <a:solidFill>
                            <a:srgbClr val="003399"/>
                          </a:solidFill>
                          <a:effectLst/>
                          <a:latin typeface="Arial" panose="020B0604020202020204" pitchFamily="34" charset="0"/>
                          <a:ea typeface="Calibri" panose="020F0502020204030204" pitchFamily="34" charset="0"/>
                        </a:rPr>
                        <a:t>Local management overhead</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£516k</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Vehicles, depots (maintenance &amp; utility bills) &amp; personnel</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69257425"/>
                  </a:ext>
                </a:extLst>
              </a:tr>
              <a:tr h="267501">
                <a:tc>
                  <a:txBody>
                    <a:bodyPr/>
                    <a:lstStyle/>
                    <a:p>
                      <a:pPr>
                        <a:spcAft>
                          <a:spcPts val="0"/>
                        </a:spcAft>
                      </a:pPr>
                      <a:r>
                        <a:rPr lang="en-GB" sz="1200" kern="1200">
                          <a:solidFill>
                            <a:srgbClr val="003399"/>
                          </a:solidFill>
                          <a:effectLst/>
                          <a:latin typeface="Arial" panose="020B0604020202020204" pitchFamily="34" charset="0"/>
                          <a:ea typeface="Calibri" panose="020F0502020204030204" pitchFamily="34" charset="0"/>
                        </a:rPr>
                        <a:t>Rural grass cutting</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£183k</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3399"/>
                          </a:solidFill>
                          <a:effectLst/>
                          <a:latin typeface="Arial" panose="020B0604020202020204" pitchFamily="34" charset="0"/>
                          <a:ea typeface="Calibri" panose="020F0502020204030204" pitchFamily="34" charset="0"/>
                        </a:rPr>
                        <a:t>2 cuts per annum on A/B roads and 1 cut C/U roads</a:t>
                      </a:r>
                      <a:endParaRPr lang="en-GB" sz="1200" dirty="0">
                        <a:solidFill>
                          <a:srgbClr val="FF0000"/>
                        </a:solidFill>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87903117"/>
                  </a:ext>
                </a:extLst>
              </a:tr>
              <a:tr h="267501">
                <a:tc>
                  <a:txBody>
                    <a:bodyPr/>
                    <a:lstStyle/>
                    <a:p>
                      <a:pPr>
                        <a:spcAft>
                          <a:spcPts val="0"/>
                        </a:spcAft>
                      </a:pPr>
                      <a:r>
                        <a:rPr lang="en-GB" sz="1200" kern="1200">
                          <a:solidFill>
                            <a:srgbClr val="003399"/>
                          </a:solidFill>
                          <a:effectLst/>
                          <a:latin typeface="Arial" panose="020B0604020202020204" pitchFamily="34" charset="0"/>
                          <a:ea typeface="Calibri" panose="020F0502020204030204" pitchFamily="34" charset="0"/>
                        </a:rPr>
                        <a:t>Environmental works</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£290k</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3399"/>
                          </a:solidFill>
                          <a:effectLst/>
                          <a:latin typeface="Arial" panose="020B0604020202020204" pitchFamily="34" charset="0"/>
                          <a:ea typeface="Calibri" panose="020F0502020204030204" pitchFamily="34" charset="0"/>
                        </a:rPr>
                        <a:t>Covers weed control, skirting, hedge and tree maintenance </a:t>
                      </a:r>
                      <a:endParaRPr lang="en-GB" sz="1200" dirty="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90345038"/>
                  </a:ext>
                </a:extLst>
              </a:tr>
              <a:tr h="267501">
                <a:tc>
                  <a:txBody>
                    <a:bodyPr/>
                    <a:lstStyle/>
                    <a:p>
                      <a:pPr>
                        <a:spcAft>
                          <a:spcPts val="0"/>
                        </a:spcAft>
                      </a:pPr>
                      <a:r>
                        <a:rPr lang="en-GB" sz="1200" kern="1200">
                          <a:solidFill>
                            <a:srgbClr val="003399"/>
                          </a:solidFill>
                          <a:effectLst/>
                          <a:latin typeface="Arial" panose="020B0604020202020204" pitchFamily="34" charset="0"/>
                          <a:ea typeface="Calibri" panose="020F0502020204030204" pitchFamily="34" charset="0"/>
                        </a:rPr>
                        <a:t>ITS (traffic signals) maintenance</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£387k</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3399"/>
                          </a:solidFill>
                          <a:effectLst/>
                          <a:latin typeface="Arial" panose="020B0604020202020204" pitchFamily="34" charset="0"/>
                          <a:ea typeface="Calibri" panose="020F0502020204030204" pitchFamily="34" charset="0"/>
                        </a:rPr>
                        <a:t>122 junctions, 190 crossings </a:t>
                      </a:r>
                      <a:r>
                        <a:rPr lang="en-GB" sz="1200" kern="1200" dirty="0">
                          <a:solidFill>
                            <a:srgbClr val="FF0000"/>
                          </a:solidFill>
                          <a:effectLst/>
                          <a:latin typeface="Arial" panose="020B0604020202020204" pitchFamily="34" charset="0"/>
                          <a:ea typeface="Calibri" panose="020F0502020204030204" pitchFamily="34" charset="0"/>
                        </a:rPr>
                        <a:t>(a growing number)</a:t>
                      </a:r>
                      <a:endParaRPr lang="en-GB" sz="1200" dirty="0">
                        <a:solidFill>
                          <a:srgbClr val="FF0000"/>
                        </a:solidFill>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05284587"/>
                  </a:ext>
                </a:extLst>
              </a:tr>
              <a:tr h="289142">
                <a:tc>
                  <a:txBody>
                    <a:bodyPr/>
                    <a:lstStyle/>
                    <a:p>
                      <a:pPr>
                        <a:spcAft>
                          <a:spcPts val="0"/>
                        </a:spcAft>
                      </a:pPr>
                      <a:r>
                        <a:rPr lang="en-GB" sz="1200" kern="1200">
                          <a:solidFill>
                            <a:srgbClr val="003399"/>
                          </a:solidFill>
                          <a:effectLst/>
                          <a:latin typeface="Arial" panose="020B0604020202020204" pitchFamily="34" charset="0"/>
                          <a:ea typeface="Calibri" panose="020F0502020204030204" pitchFamily="34" charset="0"/>
                        </a:rPr>
                        <a:t>ITS energy</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£143k</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GB" sz="1200" kern="1200" dirty="0">
                          <a:solidFill>
                            <a:srgbClr val="003399"/>
                          </a:solidFill>
                          <a:effectLst/>
                          <a:latin typeface="Arial" panose="020B0604020202020204" pitchFamily="34" charset="0"/>
                          <a:ea typeface="Calibri" panose="020F0502020204030204" pitchFamily="34" charset="0"/>
                        </a:rPr>
                        <a:t>Above traffic signals equipment &amp; 109 signs</a:t>
                      </a:r>
                      <a:endParaRPr lang="en-GB" sz="1200" dirty="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62891617"/>
                  </a:ext>
                </a:extLst>
              </a:tr>
              <a:tr h="267501">
                <a:tc>
                  <a:txBody>
                    <a:bodyPr/>
                    <a:lstStyle/>
                    <a:p>
                      <a:pPr>
                        <a:spcAft>
                          <a:spcPts val="0"/>
                        </a:spcAft>
                      </a:pPr>
                      <a:r>
                        <a:rPr lang="en-GB" sz="1200" kern="1200">
                          <a:solidFill>
                            <a:srgbClr val="003399"/>
                          </a:solidFill>
                          <a:effectLst/>
                          <a:latin typeface="Arial" panose="020B0604020202020204" pitchFamily="34" charset="0"/>
                          <a:ea typeface="Calibri" panose="020F0502020204030204" pitchFamily="34" charset="0"/>
                        </a:rPr>
                        <a:t>Structures maintenance</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£348k</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1,244 bridges, culverts, retaining walls (including inspection costs)</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32959353"/>
                  </a:ext>
                </a:extLst>
              </a:tr>
              <a:tr h="267501">
                <a:tc>
                  <a:txBody>
                    <a:bodyPr/>
                    <a:lstStyle/>
                    <a:p>
                      <a:pPr>
                        <a:spcAft>
                          <a:spcPts val="0"/>
                        </a:spcAft>
                      </a:pPr>
                      <a:r>
                        <a:rPr lang="en-GB" sz="1200" kern="1200">
                          <a:solidFill>
                            <a:srgbClr val="003399"/>
                          </a:solidFill>
                          <a:effectLst/>
                          <a:latin typeface="Arial" panose="020B0604020202020204" pitchFamily="34" charset="0"/>
                          <a:ea typeface="Calibri" panose="020F0502020204030204" pitchFamily="34" charset="0"/>
                        </a:rPr>
                        <a:t>Road condition surveys</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£160k</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3399"/>
                          </a:solidFill>
                          <a:effectLst/>
                          <a:latin typeface="Arial" panose="020B0604020202020204" pitchFamily="34" charset="0"/>
                          <a:ea typeface="Calibri" panose="020F0502020204030204" pitchFamily="34" charset="0"/>
                        </a:rPr>
                        <a:t>Annual BVPI assessment</a:t>
                      </a:r>
                      <a:endParaRPr lang="en-GB" sz="1200" dirty="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68217116"/>
                  </a:ext>
                </a:extLst>
              </a:tr>
              <a:tr h="267501">
                <a:tc>
                  <a:txBody>
                    <a:bodyPr/>
                    <a:lstStyle/>
                    <a:p>
                      <a:pPr>
                        <a:spcAft>
                          <a:spcPts val="0"/>
                        </a:spcAft>
                      </a:pPr>
                      <a:r>
                        <a:rPr lang="en-GB" sz="1200" kern="1200">
                          <a:solidFill>
                            <a:srgbClr val="003399"/>
                          </a:solidFill>
                          <a:effectLst/>
                          <a:latin typeface="Arial" panose="020B0604020202020204" pitchFamily="34" charset="0"/>
                          <a:ea typeface="Calibri" panose="020F0502020204030204" pitchFamily="34" charset="0"/>
                        </a:rPr>
                        <a:t>Sign cleaning</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£96k</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3399"/>
                          </a:solidFill>
                          <a:effectLst/>
                          <a:latin typeface="Arial" panose="020B0604020202020204" pitchFamily="34" charset="0"/>
                          <a:ea typeface="Calibri" panose="020F0502020204030204" pitchFamily="34" charset="0"/>
                        </a:rPr>
                        <a:t>102,000 road signs </a:t>
                      </a:r>
                      <a:r>
                        <a:rPr lang="en-GB" sz="1200" kern="1200" dirty="0">
                          <a:solidFill>
                            <a:srgbClr val="FF0000"/>
                          </a:solidFill>
                          <a:effectLst/>
                          <a:latin typeface="Arial" panose="020B0604020202020204" pitchFamily="34" charset="0"/>
                          <a:ea typeface="Calibri" panose="020F0502020204030204" pitchFamily="34" charset="0"/>
                        </a:rPr>
                        <a:t>(one gang, less than £1 per sign per year)</a:t>
                      </a:r>
                      <a:endParaRPr lang="en-GB" sz="1200" dirty="0">
                        <a:solidFill>
                          <a:srgbClr val="FF0000"/>
                        </a:solidFill>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73206020"/>
                  </a:ext>
                </a:extLst>
              </a:tr>
              <a:tr h="267501">
                <a:tc>
                  <a:txBody>
                    <a:bodyPr/>
                    <a:lstStyle/>
                    <a:p>
                      <a:pPr>
                        <a:spcAft>
                          <a:spcPts val="0"/>
                        </a:spcAft>
                      </a:pPr>
                      <a:r>
                        <a:rPr lang="en-GB" sz="1200" kern="1200">
                          <a:solidFill>
                            <a:srgbClr val="003399"/>
                          </a:solidFill>
                          <a:effectLst/>
                          <a:latin typeface="Arial" panose="020B0604020202020204" pitchFamily="34" charset="0"/>
                          <a:ea typeface="Calibri" panose="020F0502020204030204" pitchFamily="34" charset="0"/>
                        </a:rPr>
                        <a:t>Road markings and studs</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£34k</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399"/>
                          </a:solidFill>
                          <a:effectLst/>
                          <a:latin typeface="Arial" panose="020B0604020202020204" pitchFamily="34" charset="0"/>
                          <a:ea typeface="Calibri" panose="020F0502020204030204" pitchFamily="34" charset="0"/>
                        </a:rPr>
                        <a:t>3,100km of road markings (now mainly capitalised) </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00170190"/>
                  </a:ext>
                </a:extLst>
              </a:tr>
              <a:tr h="267501">
                <a:tc>
                  <a:txBody>
                    <a:bodyPr/>
                    <a:lstStyle/>
                    <a:p>
                      <a:pPr algn="r">
                        <a:spcAft>
                          <a:spcPts val="0"/>
                        </a:spcAft>
                      </a:pPr>
                      <a:r>
                        <a:rPr lang="en-GB" sz="1200" b="1" kern="1200">
                          <a:solidFill>
                            <a:srgbClr val="003399"/>
                          </a:solidFill>
                          <a:effectLst/>
                          <a:latin typeface="Arial" panose="020B0604020202020204" pitchFamily="34" charset="0"/>
                          <a:ea typeface="Calibri" panose="020F0502020204030204" pitchFamily="34" charset="0"/>
                        </a:rPr>
                        <a:t>TOTAL</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kern="1200">
                          <a:solidFill>
                            <a:srgbClr val="003399"/>
                          </a:solidFill>
                          <a:effectLst/>
                          <a:latin typeface="Arial" panose="020B0604020202020204" pitchFamily="34" charset="0"/>
                          <a:ea typeface="Calibri" panose="020F0502020204030204" pitchFamily="34" charset="0"/>
                        </a:rPr>
                        <a:t>£11,397k</a:t>
                      </a:r>
                      <a:endParaRPr lang="en-GB" sz="1200">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kern="1200" dirty="0">
                          <a:solidFill>
                            <a:srgbClr val="FF0000"/>
                          </a:solidFill>
                          <a:effectLst/>
                          <a:latin typeface="Arial" panose="020B0604020202020204" pitchFamily="34" charset="0"/>
                          <a:ea typeface="Calibri" panose="020F0502020204030204" pitchFamily="34" charset="0"/>
                        </a:rPr>
                        <a:t>For a £7.9billion asset = replacement every 203 years (&amp; energy paid) </a:t>
                      </a:r>
                      <a:endParaRPr lang="en-GB" sz="1200" b="1" dirty="0">
                        <a:solidFill>
                          <a:srgbClr val="FF0000"/>
                        </a:solidFill>
                        <a:effectLst/>
                        <a:latin typeface="Arial" panose="020B0604020202020204" pitchFamily="34" charset="0"/>
                        <a:ea typeface="Calibri" panose="020F0502020204030204" pitchFamily="34" charset="0"/>
                      </a:endParaRPr>
                    </a:p>
                  </a:txBody>
                  <a:tcPr marL="55765" marR="55765" marT="77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46220573"/>
                  </a:ext>
                </a:extLst>
              </a:tr>
            </a:tbl>
          </a:graphicData>
        </a:graphic>
      </p:graphicFrame>
    </p:spTree>
    <p:extLst>
      <p:ext uri="{BB962C8B-B14F-4D97-AF65-F5344CB8AC3E}">
        <p14:creationId xmlns:p14="http://schemas.microsoft.com/office/powerpoint/2010/main" val="991322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0080"/>
          </a:xfrm>
        </p:spPr>
        <p:txBody>
          <a:bodyPr/>
          <a:lstStyle/>
          <a:p>
            <a:r>
              <a:rPr lang="en-GB" dirty="0"/>
              <a:t>The capital allocation split ……</a:t>
            </a:r>
          </a:p>
        </p:txBody>
      </p:sp>
      <p:graphicFrame>
        <p:nvGraphicFramePr>
          <p:cNvPr id="6" name="Content Placeholder 5">
            <a:extLst>
              <a:ext uri="{FF2B5EF4-FFF2-40B4-BE49-F238E27FC236}">
                <a16:creationId xmlns:a16="http://schemas.microsoft.com/office/drawing/2014/main" xmlns="" id="{D9073155-34A7-44B2-AB43-7408C35A31BB}"/>
              </a:ext>
            </a:extLst>
          </p:cNvPr>
          <p:cNvGraphicFramePr>
            <a:graphicFrameLocks noGrp="1"/>
          </p:cNvGraphicFramePr>
          <p:nvPr>
            <p:ph idx="1"/>
            <p:extLst/>
          </p:nvPr>
        </p:nvGraphicFramePr>
        <p:xfrm>
          <a:off x="179512" y="980729"/>
          <a:ext cx="8712968" cy="4914873"/>
        </p:xfrm>
        <a:graphic>
          <a:graphicData uri="http://schemas.openxmlformats.org/drawingml/2006/table">
            <a:tbl>
              <a:tblPr firstRow="1" firstCol="1" bandRow="1"/>
              <a:tblGrid>
                <a:gridCol w="2456180">
                  <a:extLst>
                    <a:ext uri="{9D8B030D-6E8A-4147-A177-3AD203B41FA5}">
                      <a16:colId xmlns:a16="http://schemas.microsoft.com/office/drawing/2014/main" xmlns="" val="2894846301"/>
                    </a:ext>
                  </a:extLst>
                </a:gridCol>
                <a:gridCol w="1178479">
                  <a:extLst>
                    <a:ext uri="{9D8B030D-6E8A-4147-A177-3AD203B41FA5}">
                      <a16:colId xmlns:a16="http://schemas.microsoft.com/office/drawing/2014/main" xmlns="" val="4205190471"/>
                    </a:ext>
                  </a:extLst>
                </a:gridCol>
                <a:gridCol w="3844707">
                  <a:extLst>
                    <a:ext uri="{9D8B030D-6E8A-4147-A177-3AD203B41FA5}">
                      <a16:colId xmlns:a16="http://schemas.microsoft.com/office/drawing/2014/main" xmlns="" val="3221467128"/>
                    </a:ext>
                  </a:extLst>
                </a:gridCol>
                <a:gridCol w="1233602">
                  <a:extLst>
                    <a:ext uri="{9D8B030D-6E8A-4147-A177-3AD203B41FA5}">
                      <a16:colId xmlns:a16="http://schemas.microsoft.com/office/drawing/2014/main" xmlns="" val="2631207226"/>
                    </a:ext>
                  </a:extLst>
                </a:gridCol>
              </a:tblGrid>
              <a:tr h="555533">
                <a:tc>
                  <a:txBody>
                    <a:bodyPr/>
                    <a:lstStyle/>
                    <a:p>
                      <a:pPr algn="ctr">
                        <a:spcAft>
                          <a:spcPts val="0"/>
                        </a:spcAft>
                      </a:pPr>
                      <a:r>
                        <a:rPr lang="en-GB" sz="1200" b="1" kern="1200" dirty="0">
                          <a:solidFill>
                            <a:srgbClr val="003AA3"/>
                          </a:solidFill>
                          <a:effectLst/>
                          <a:latin typeface="Arial" panose="020B0604020202020204" pitchFamily="34" charset="0"/>
                          <a:ea typeface="Calibri" panose="020F0502020204030204" pitchFamily="34" charset="0"/>
                        </a:rPr>
                        <a:t>MAINTENANCE ELEMENT</a:t>
                      </a:r>
                      <a:endParaRPr lang="en-GB" sz="1200" dirty="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kern="1200">
                          <a:solidFill>
                            <a:srgbClr val="003AA3"/>
                          </a:solidFill>
                          <a:effectLst/>
                          <a:latin typeface="Arial" panose="020B0604020202020204" pitchFamily="34" charset="0"/>
                          <a:ea typeface="Calibri" panose="020F0502020204030204" pitchFamily="34" charset="0"/>
                        </a:rPr>
                        <a:t>2017/18 CAPITAL ALLOCATION</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kern="1200">
                          <a:solidFill>
                            <a:srgbClr val="003AA3"/>
                          </a:solidFill>
                          <a:effectLst/>
                          <a:latin typeface="Arial" panose="020B0604020202020204" pitchFamily="34" charset="0"/>
                          <a:ea typeface="Calibri" panose="020F0502020204030204" pitchFamily="34" charset="0"/>
                        </a:rPr>
                        <a:t>CONTEXT</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kern="1200" dirty="0">
                          <a:solidFill>
                            <a:srgbClr val="003AA3"/>
                          </a:solidFill>
                          <a:effectLst/>
                          <a:latin typeface="Arial" panose="020B0604020202020204" pitchFamily="34" charset="0"/>
                          <a:ea typeface="Calibri" panose="020F0502020204030204" pitchFamily="34" charset="0"/>
                        </a:rPr>
                        <a:t>2018/19 CAPITAL ALLOCATION?</a:t>
                      </a:r>
                      <a:endParaRPr lang="en-GB" sz="1200" dirty="0">
                        <a:solidFill>
                          <a:srgbClr val="003AA3"/>
                        </a:solidFill>
                        <a:effectLst/>
                        <a:latin typeface="Arial" panose="020B060402020202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41157252"/>
                  </a:ext>
                </a:extLst>
              </a:tr>
              <a:tr h="241654">
                <a:tc>
                  <a:txBody>
                    <a:bodyPr/>
                    <a:lstStyle/>
                    <a:p>
                      <a:pPr>
                        <a:spcAft>
                          <a:spcPts val="0"/>
                        </a:spcAft>
                      </a:pPr>
                      <a:r>
                        <a:rPr lang="en-GB" sz="1200" kern="1200" dirty="0">
                          <a:solidFill>
                            <a:srgbClr val="003AA3"/>
                          </a:solidFill>
                          <a:effectLst/>
                          <a:highlight>
                            <a:srgbClr val="FFFF00"/>
                          </a:highlight>
                          <a:latin typeface="Arial" panose="020B0604020202020204" pitchFamily="34" charset="0"/>
                          <a:ea typeface="Calibri" panose="020F0502020204030204" pitchFamily="34" charset="0"/>
                        </a:rPr>
                        <a:t>Carriageway machine surfacing</a:t>
                      </a:r>
                      <a:endParaRPr lang="en-GB" sz="1200" dirty="0">
                        <a:solidFill>
                          <a:srgbClr val="003AA3"/>
                        </a:solidFill>
                        <a:effectLst/>
                        <a:highlight>
                          <a:srgbClr val="FFFF00"/>
                        </a:highligh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3AA3"/>
                          </a:solidFill>
                          <a:effectLst/>
                          <a:highlight>
                            <a:srgbClr val="FFFF00"/>
                          </a:highlight>
                          <a:latin typeface="Arial" panose="020B0604020202020204" pitchFamily="34" charset="0"/>
                          <a:ea typeface="Calibri" panose="020F0502020204030204" pitchFamily="34" charset="0"/>
                        </a:rPr>
                        <a:t>£4,150k</a:t>
                      </a:r>
                      <a:endParaRPr lang="en-GB" sz="1200" dirty="0">
                        <a:solidFill>
                          <a:srgbClr val="003AA3"/>
                        </a:solidFill>
                        <a:effectLst/>
                        <a:highlight>
                          <a:srgbClr val="FFFF00"/>
                        </a:highligh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latin typeface="Arial" panose="020B0604020202020204" pitchFamily="34" charset="0"/>
                          <a:ea typeface="Times New Roman" panose="02020603050405020304" pitchFamily="18" charset="0"/>
                        </a:rPr>
                        <a:t>247k </a:t>
                      </a:r>
                      <a:r>
                        <a:rPr lang="en-GB" sz="1200" kern="1200" dirty="0">
                          <a:solidFill>
                            <a:srgbClr val="003AA3"/>
                          </a:solidFill>
                          <a:effectLst/>
                          <a:latin typeface="Arial" panose="020B0604020202020204" pitchFamily="34" charset="0"/>
                          <a:ea typeface="Calibri" panose="020F0502020204030204" pitchFamily="34" charset="0"/>
                        </a:rPr>
                        <a:t>m</a:t>
                      </a:r>
                      <a:r>
                        <a:rPr lang="en-GB" sz="1200" kern="1200" baseline="30000" dirty="0">
                          <a:solidFill>
                            <a:srgbClr val="003AA3"/>
                          </a:solidFill>
                          <a:effectLst/>
                          <a:latin typeface="Arial" panose="020B0604020202020204" pitchFamily="34" charset="0"/>
                          <a:ea typeface="Calibri" panose="020F0502020204030204" pitchFamily="34" charset="0"/>
                        </a:rPr>
                        <a:t>2 </a:t>
                      </a:r>
                      <a:r>
                        <a:rPr lang="en-GB" sz="1200" kern="1200" dirty="0">
                          <a:solidFill>
                            <a:srgbClr val="003AA3"/>
                          </a:solidFill>
                          <a:effectLst/>
                          <a:latin typeface="Arial" panose="020B0604020202020204" pitchFamily="34" charset="0"/>
                          <a:ea typeface="Calibri" panose="020F0502020204030204" pitchFamily="34" charset="0"/>
                        </a:rPr>
                        <a:t>or approx. </a:t>
                      </a:r>
                      <a:r>
                        <a:rPr lang="en-GB" sz="1200" kern="1200" dirty="0">
                          <a:solidFill>
                            <a:srgbClr val="FF0000"/>
                          </a:solidFill>
                          <a:effectLst/>
                          <a:latin typeface="Arial" panose="020B0604020202020204" pitchFamily="34" charset="0"/>
                          <a:ea typeface="Calibri" panose="020F0502020204030204" pitchFamily="34" charset="0"/>
                        </a:rPr>
                        <a:t>38</a:t>
                      </a:r>
                      <a:r>
                        <a:rPr lang="en-GB" sz="1200" kern="1200" dirty="0">
                          <a:solidFill>
                            <a:srgbClr val="003AA3"/>
                          </a:solidFill>
                          <a:effectLst/>
                          <a:latin typeface="Arial" panose="020B0604020202020204" pitchFamily="34" charset="0"/>
                          <a:ea typeface="Calibri" panose="020F0502020204030204" pitchFamily="34" charset="0"/>
                        </a:rPr>
                        <a:t> km of total 6,618km roads</a:t>
                      </a:r>
                      <a:endParaRPr lang="en-GB" sz="1200" dirty="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FF0000"/>
                          </a:solidFill>
                          <a:effectLst/>
                          <a:latin typeface="Arial" panose="020B0604020202020204" pitchFamily="34" charset="0"/>
                          <a:ea typeface="Calibri" panose="020F0502020204030204" pitchFamily="34" charset="0"/>
                        </a:rPr>
                        <a:t>£2,419k</a:t>
                      </a:r>
                      <a:endParaRPr lang="en-GB" sz="1200" dirty="0">
                        <a:solidFill>
                          <a:srgbClr val="FF0000"/>
                        </a:solidFill>
                        <a:effectLst/>
                        <a:latin typeface="Arial" panose="020B060402020202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43537303"/>
                  </a:ext>
                </a:extLst>
              </a:tr>
              <a:tr h="241654">
                <a:tc>
                  <a:txBody>
                    <a:bodyPr/>
                    <a:lstStyle/>
                    <a:p>
                      <a:pPr>
                        <a:spcAft>
                          <a:spcPts val="0"/>
                        </a:spcAft>
                      </a:pPr>
                      <a:r>
                        <a:rPr lang="en-GB" sz="1200" kern="1200">
                          <a:solidFill>
                            <a:srgbClr val="003AA3"/>
                          </a:solidFill>
                          <a:effectLst/>
                          <a:highlight>
                            <a:srgbClr val="FFFF00"/>
                          </a:highlight>
                          <a:latin typeface="Arial" panose="020B0604020202020204" pitchFamily="34" charset="0"/>
                          <a:ea typeface="Calibri" panose="020F0502020204030204" pitchFamily="34" charset="0"/>
                        </a:rPr>
                        <a:t>Carriageway surface dressing</a:t>
                      </a:r>
                      <a:endParaRPr lang="en-GB" sz="1200">
                        <a:solidFill>
                          <a:srgbClr val="003AA3"/>
                        </a:solidFill>
                        <a:effectLst/>
                        <a:highlight>
                          <a:srgbClr val="FFFF00"/>
                        </a:highligh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3AA3"/>
                          </a:solidFill>
                          <a:effectLst/>
                          <a:highlight>
                            <a:srgbClr val="FFFF00"/>
                          </a:highlight>
                          <a:latin typeface="Arial" panose="020B0604020202020204" pitchFamily="34" charset="0"/>
                          <a:ea typeface="Calibri" panose="020F0502020204030204" pitchFamily="34" charset="0"/>
                        </a:rPr>
                        <a:t>£7,896k</a:t>
                      </a:r>
                      <a:endParaRPr lang="en-GB" sz="1200" dirty="0">
                        <a:solidFill>
                          <a:srgbClr val="003AA3"/>
                        </a:solidFill>
                        <a:effectLst/>
                        <a:highlight>
                          <a:srgbClr val="FFFF00"/>
                        </a:highligh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3AA3"/>
                          </a:solidFill>
                          <a:effectLst/>
                          <a:latin typeface="Arial" panose="020B0604020202020204" pitchFamily="34" charset="0"/>
                          <a:ea typeface="Calibri" panose="020F0502020204030204" pitchFamily="34" charset="0"/>
                        </a:rPr>
                        <a:t>2.13million m</a:t>
                      </a:r>
                      <a:r>
                        <a:rPr lang="en-GB" sz="1200" kern="1200" baseline="30000" dirty="0">
                          <a:solidFill>
                            <a:srgbClr val="003AA3"/>
                          </a:solidFill>
                          <a:effectLst/>
                          <a:latin typeface="Arial" panose="020B0604020202020204" pitchFamily="34" charset="0"/>
                          <a:ea typeface="Calibri" panose="020F0502020204030204" pitchFamily="34" charset="0"/>
                        </a:rPr>
                        <a:t>2</a:t>
                      </a:r>
                      <a:r>
                        <a:rPr lang="en-GB" sz="1200" kern="1200" dirty="0">
                          <a:solidFill>
                            <a:srgbClr val="003AA3"/>
                          </a:solidFill>
                          <a:effectLst/>
                          <a:latin typeface="Arial" panose="020B0604020202020204" pitchFamily="34" charset="0"/>
                          <a:ea typeface="Calibri" panose="020F0502020204030204" pitchFamily="34" charset="0"/>
                        </a:rPr>
                        <a:t> or approx. </a:t>
                      </a:r>
                      <a:r>
                        <a:rPr lang="en-GB" sz="1200" kern="1200" dirty="0">
                          <a:solidFill>
                            <a:srgbClr val="FF0000"/>
                          </a:solidFill>
                          <a:effectLst/>
                          <a:latin typeface="Arial" panose="020B0604020202020204" pitchFamily="34" charset="0"/>
                          <a:ea typeface="Calibri" panose="020F0502020204030204" pitchFamily="34" charset="0"/>
                        </a:rPr>
                        <a:t>325km</a:t>
                      </a:r>
                      <a:r>
                        <a:rPr lang="en-GB" sz="1200" kern="1200" dirty="0">
                          <a:solidFill>
                            <a:srgbClr val="003AA3"/>
                          </a:solidFill>
                          <a:effectLst/>
                          <a:latin typeface="Arial" panose="020B0604020202020204" pitchFamily="34" charset="0"/>
                          <a:ea typeface="Calibri" panose="020F0502020204030204" pitchFamily="34" charset="0"/>
                        </a:rPr>
                        <a:t> (365 sites)</a:t>
                      </a:r>
                      <a:endParaRPr lang="en-GB" sz="1200" dirty="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FF0000"/>
                          </a:solidFill>
                          <a:effectLst/>
                          <a:latin typeface="Arial" panose="020B0604020202020204" pitchFamily="34" charset="0"/>
                          <a:ea typeface="Times New Roman" panose="02020603050405020304" pitchFamily="18" charset="0"/>
                        </a:rPr>
                        <a:t>£4,300k</a:t>
                      </a:r>
                      <a:endParaRPr lang="en-GB" sz="1200" dirty="0">
                        <a:solidFill>
                          <a:srgbClr val="FF0000"/>
                        </a:solidFill>
                        <a:effectLst/>
                        <a:latin typeface="Arial" panose="020B060402020202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99551079"/>
                  </a:ext>
                </a:extLst>
              </a:tr>
              <a:tr h="257100">
                <a:tc>
                  <a:txBody>
                    <a:bodyPr/>
                    <a:lstStyle/>
                    <a:p>
                      <a:pPr>
                        <a:spcAft>
                          <a:spcPts val="0"/>
                        </a:spcAft>
                      </a:pPr>
                      <a:r>
                        <a:rPr lang="en-GB" sz="1200" kern="1200">
                          <a:solidFill>
                            <a:srgbClr val="003AA3"/>
                          </a:solidFill>
                          <a:effectLst/>
                          <a:highlight>
                            <a:srgbClr val="FFFF00"/>
                          </a:highlight>
                          <a:latin typeface="Arial" panose="020B0604020202020204" pitchFamily="34" charset="0"/>
                          <a:ea typeface="Calibri" panose="020F0502020204030204" pitchFamily="34" charset="0"/>
                        </a:rPr>
                        <a:t>Surface dressing pre-patching</a:t>
                      </a:r>
                      <a:endParaRPr lang="en-GB" sz="1200">
                        <a:solidFill>
                          <a:srgbClr val="003AA3"/>
                        </a:solidFill>
                        <a:effectLst/>
                        <a:highlight>
                          <a:srgbClr val="FFFF00"/>
                        </a:highligh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3AA3"/>
                          </a:solidFill>
                          <a:effectLst/>
                          <a:highlight>
                            <a:srgbClr val="FFFF00"/>
                          </a:highlight>
                          <a:latin typeface="Arial" panose="020B0604020202020204" pitchFamily="34" charset="0"/>
                          <a:ea typeface="Calibri" panose="020F0502020204030204" pitchFamily="34" charset="0"/>
                        </a:rPr>
                        <a:t>£2,642k</a:t>
                      </a:r>
                      <a:endParaRPr lang="en-GB" sz="1200" dirty="0">
                        <a:solidFill>
                          <a:srgbClr val="003AA3"/>
                        </a:solidFill>
                        <a:effectLst/>
                        <a:highlight>
                          <a:srgbClr val="FFFF00"/>
                        </a:highligh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solidFill>
                            <a:srgbClr val="003AA3"/>
                          </a:solidFill>
                          <a:effectLst/>
                          <a:latin typeface="Arial" panose="020B0604020202020204" pitchFamily="34" charset="0"/>
                          <a:ea typeface="Calibri" panose="020F0502020204030204" pitchFamily="34" charset="0"/>
                        </a:rPr>
                        <a:t>For 1.16million </a:t>
                      </a:r>
                      <a:r>
                        <a:rPr lang="en-GB" sz="1200" kern="1200" dirty="0">
                          <a:solidFill>
                            <a:srgbClr val="003AA3"/>
                          </a:solidFill>
                          <a:effectLst/>
                          <a:latin typeface="Arial" panose="020B0604020202020204" pitchFamily="34" charset="0"/>
                          <a:ea typeface="Calibri" panose="020F0502020204030204" pitchFamily="34" charset="0"/>
                        </a:rPr>
                        <a:t>m</a:t>
                      </a:r>
                      <a:r>
                        <a:rPr lang="en-GB" sz="1200" kern="1200" baseline="30000" dirty="0">
                          <a:solidFill>
                            <a:srgbClr val="003AA3"/>
                          </a:solidFill>
                          <a:effectLst/>
                          <a:latin typeface="Arial" panose="020B0604020202020204" pitchFamily="34" charset="0"/>
                          <a:ea typeface="Calibri" panose="020F0502020204030204" pitchFamily="34" charset="0"/>
                        </a:rPr>
                        <a:t>2 </a:t>
                      </a:r>
                      <a:r>
                        <a:rPr lang="en-GB" sz="1200" dirty="0">
                          <a:solidFill>
                            <a:srgbClr val="003AA3"/>
                          </a:solidFill>
                          <a:effectLst/>
                          <a:latin typeface="Arial" panose="020B0604020202020204" pitchFamily="34" charset="0"/>
                          <a:ea typeface="Calibri" panose="020F0502020204030204" pitchFamily="34" charset="0"/>
                        </a:rPr>
                        <a:t>of dressing in 2018/19 (230 sites)</a:t>
                      </a:r>
                    </a:p>
                  </a:txBody>
                  <a:tcPr marL="51086" marR="51086" marT="7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dirty="0">
                          <a:solidFill>
                            <a:srgbClr val="FF0000"/>
                          </a:solidFill>
                          <a:effectLst/>
                          <a:latin typeface="Arial" panose="020B0604020202020204" pitchFamily="34" charset="0"/>
                          <a:ea typeface="Calibri" panose="020F0502020204030204" pitchFamily="34" charset="0"/>
                        </a:rPr>
                        <a:t>£1,000k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31532844"/>
                  </a:ext>
                </a:extLst>
              </a:tr>
              <a:tr h="216024">
                <a:tc>
                  <a:txBody>
                    <a:bodyPr/>
                    <a:lstStyle/>
                    <a:p>
                      <a:pPr>
                        <a:spcAft>
                          <a:spcPts val="0"/>
                        </a:spcAft>
                      </a:pPr>
                      <a:r>
                        <a:rPr lang="en-GB" sz="1200" kern="1200">
                          <a:solidFill>
                            <a:srgbClr val="003AA3"/>
                          </a:solidFill>
                          <a:effectLst/>
                          <a:latin typeface="Arial" panose="020B0604020202020204" pitchFamily="34" charset="0"/>
                          <a:ea typeface="Calibri" panose="020F0502020204030204" pitchFamily="34" charset="0"/>
                        </a:rPr>
                        <a:t>Programmed patching</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AA3"/>
                          </a:solidFill>
                          <a:effectLst/>
                          <a:latin typeface="Arial" panose="020B0604020202020204" pitchFamily="34" charset="0"/>
                          <a:ea typeface="Calibri" panose="020F0502020204030204" pitchFamily="34" charset="0"/>
                        </a:rPr>
                        <a:t>£478k</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latin typeface="Arial" panose="020B0604020202020204" pitchFamily="34" charset="0"/>
                          <a:ea typeface="Times New Roman" panose="02020603050405020304" pitchFamily="18" charset="0"/>
                        </a:rPr>
                        <a:t>‘Category 7’ works</a:t>
                      </a:r>
                      <a:endParaRPr lang="en-GB" sz="1200" dirty="0">
                        <a:solidFill>
                          <a:srgbClr val="003AA3"/>
                        </a:solidFill>
                        <a:effectLst/>
                        <a:latin typeface="Arial" panose="020B0604020202020204" pitchFamily="34" charset="0"/>
                        <a:ea typeface="Calibri" panose="020F0502020204030204" pitchFamily="34" charset="0"/>
                      </a:endParaRPr>
                    </a:p>
                  </a:txBody>
                  <a:tcPr marL="51086" marR="51086" marT="7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latin typeface="Arial" panose="020B0604020202020204" pitchFamily="34" charset="0"/>
                          <a:ea typeface="Times New Roman" panose="02020603050405020304" pitchFamily="18" charset="0"/>
                        </a:rPr>
                        <a:t>£1,000k</a:t>
                      </a:r>
                      <a:endParaRPr lang="en-GB" sz="1200" dirty="0">
                        <a:solidFill>
                          <a:srgbClr val="003AA3"/>
                        </a:solidFill>
                        <a:effectLst/>
                        <a:latin typeface="Arial" panose="020B060402020202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69056500"/>
                  </a:ext>
                </a:extLst>
              </a:tr>
              <a:tr h="241654">
                <a:tc>
                  <a:txBody>
                    <a:bodyPr/>
                    <a:lstStyle/>
                    <a:p>
                      <a:pPr>
                        <a:spcAft>
                          <a:spcPts val="0"/>
                        </a:spcAft>
                      </a:pPr>
                      <a:r>
                        <a:rPr lang="en-GB" sz="1200" kern="1200">
                          <a:solidFill>
                            <a:srgbClr val="003AA3"/>
                          </a:solidFill>
                          <a:effectLst/>
                          <a:latin typeface="Arial" panose="020B0604020202020204" pitchFamily="34" charset="0"/>
                          <a:ea typeface="Calibri" panose="020F0502020204030204" pitchFamily="34" charset="0"/>
                        </a:rPr>
                        <a:t>Road markings replacement</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AA3"/>
                          </a:solidFill>
                          <a:effectLst/>
                          <a:latin typeface="Arial" panose="020B0604020202020204" pitchFamily="34" charset="0"/>
                          <a:ea typeface="Calibri" panose="020F0502020204030204" pitchFamily="34" charset="0"/>
                        </a:rPr>
                        <a:t>£370k</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latin typeface="Arial" panose="020B0604020202020204" pitchFamily="34" charset="0"/>
                          <a:ea typeface="Times New Roman" panose="02020603050405020304" pitchFamily="18" charset="0"/>
                        </a:rPr>
                        <a:t>Replacing part of 3,100km of road markings</a:t>
                      </a:r>
                      <a:endParaRPr lang="en-GB" sz="1200" dirty="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solidFill>
                            <a:srgbClr val="003AA3"/>
                          </a:solidFill>
                          <a:effectLst/>
                          <a:latin typeface="Arial" panose="020B0604020202020204" pitchFamily="34" charset="0"/>
                          <a:ea typeface="Times New Roman" panose="02020603050405020304" pitchFamily="18" charset="0"/>
                        </a:rPr>
                        <a:t>£400k</a:t>
                      </a:r>
                      <a:endParaRPr lang="en-GB" sz="1200">
                        <a:solidFill>
                          <a:srgbClr val="003AA3"/>
                        </a:solidFill>
                        <a:effectLst/>
                        <a:latin typeface="Arial" panose="020B060402020202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89320005"/>
                  </a:ext>
                </a:extLst>
              </a:tr>
              <a:tr h="241654">
                <a:tc>
                  <a:txBody>
                    <a:bodyPr/>
                    <a:lstStyle/>
                    <a:p>
                      <a:pPr>
                        <a:spcAft>
                          <a:spcPts val="0"/>
                        </a:spcAft>
                      </a:pPr>
                      <a:r>
                        <a:rPr lang="en-GB" sz="1200" kern="1200">
                          <a:solidFill>
                            <a:srgbClr val="003AA3"/>
                          </a:solidFill>
                          <a:effectLst/>
                          <a:latin typeface="Arial" panose="020B0604020202020204" pitchFamily="34" charset="0"/>
                          <a:ea typeface="Calibri" panose="020F0502020204030204" pitchFamily="34" charset="0"/>
                        </a:rPr>
                        <a:t>Footway works</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AA3"/>
                          </a:solidFill>
                          <a:effectLst/>
                          <a:latin typeface="Arial" panose="020B0604020202020204" pitchFamily="34" charset="0"/>
                          <a:ea typeface="Calibri" panose="020F0502020204030204" pitchFamily="34" charset="0"/>
                        </a:rPr>
                        <a:t>£1,286k</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latin typeface="Arial" panose="020B0604020202020204" pitchFamily="34" charset="0"/>
                          <a:ea typeface="Times New Roman" panose="02020603050405020304" pitchFamily="18" charset="0"/>
                        </a:rPr>
                        <a:t>Incl. reconstruction, resurfacing, patching &amp; slurry</a:t>
                      </a:r>
                      <a:endParaRPr lang="en-GB" sz="1200" dirty="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solidFill>
                            <a:srgbClr val="003AA3"/>
                          </a:solidFill>
                          <a:effectLst/>
                          <a:latin typeface="Arial" panose="020B0604020202020204" pitchFamily="34" charset="0"/>
                          <a:ea typeface="Times New Roman" panose="02020603050405020304" pitchFamily="18" charset="0"/>
                        </a:rPr>
                        <a:t>£1,300k</a:t>
                      </a:r>
                      <a:endParaRPr lang="en-GB" sz="1200">
                        <a:solidFill>
                          <a:srgbClr val="003AA3"/>
                        </a:solidFill>
                        <a:effectLst/>
                        <a:latin typeface="Arial" panose="020B060402020202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11404391"/>
                  </a:ext>
                </a:extLst>
              </a:tr>
              <a:tr h="241654">
                <a:tc>
                  <a:txBody>
                    <a:bodyPr/>
                    <a:lstStyle/>
                    <a:p>
                      <a:pPr>
                        <a:spcAft>
                          <a:spcPts val="0"/>
                        </a:spcAft>
                      </a:pPr>
                      <a:r>
                        <a:rPr lang="en-GB" sz="1200" kern="1200">
                          <a:solidFill>
                            <a:srgbClr val="003AA3"/>
                          </a:solidFill>
                          <a:effectLst/>
                          <a:latin typeface="Arial" panose="020B0604020202020204" pitchFamily="34" charset="0"/>
                          <a:ea typeface="Calibri" panose="020F0502020204030204" pitchFamily="34" charset="0"/>
                        </a:rPr>
                        <a:t>Planned drainage programme</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AA3"/>
                          </a:solidFill>
                          <a:effectLst/>
                          <a:latin typeface="Arial" panose="020B0604020202020204" pitchFamily="34" charset="0"/>
                          <a:ea typeface="Calibri" panose="020F0502020204030204" pitchFamily="34" charset="0"/>
                        </a:rPr>
                        <a:t>£1,800k</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latin typeface="Arial" panose="020B0604020202020204" pitchFamily="34" charset="0"/>
                          <a:ea typeface="Times New Roman" panose="02020603050405020304" pitchFamily="18" charset="0"/>
                        </a:rPr>
                        <a:t>Internal flooding &amp; highest priority sites</a:t>
                      </a:r>
                      <a:endParaRPr lang="en-GB" sz="1200" dirty="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solidFill>
                            <a:srgbClr val="003AA3"/>
                          </a:solidFill>
                          <a:effectLst/>
                          <a:latin typeface="Arial" panose="020B0604020202020204" pitchFamily="34" charset="0"/>
                          <a:ea typeface="Times New Roman" panose="02020603050405020304" pitchFamily="18" charset="0"/>
                        </a:rPr>
                        <a:t>£1,800k</a:t>
                      </a:r>
                      <a:endParaRPr lang="en-GB" sz="1200">
                        <a:solidFill>
                          <a:srgbClr val="003AA3"/>
                        </a:solidFill>
                        <a:effectLst/>
                        <a:latin typeface="Arial" panose="020B060402020202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67421716"/>
                  </a:ext>
                </a:extLst>
              </a:tr>
              <a:tr h="241654">
                <a:tc>
                  <a:txBody>
                    <a:bodyPr/>
                    <a:lstStyle/>
                    <a:p>
                      <a:pPr>
                        <a:spcAft>
                          <a:spcPts val="0"/>
                        </a:spcAft>
                      </a:pPr>
                      <a:r>
                        <a:rPr lang="en-GB" sz="1200" kern="1200">
                          <a:solidFill>
                            <a:srgbClr val="003AA3"/>
                          </a:solidFill>
                          <a:effectLst/>
                          <a:latin typeface="Arial" panose="020B0604020202020204" pitchFamily="34" charset="0"/>
                          <a:ea typeface="Calibri" panose="020F0502020204030204" pitchFamily="34" charset="0"/>
                        </a:rPr>
                        <a:t>Supplemental drainage works</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AA3"/>
                          </a:solidFill>
                          <a:effectLst/>
                          <a:latin typeface="Arial" panose="020B0604020202020204" pitchFamily="34" charset="0"/>
                          <a:ea typeface="Calibri" panose="020F0502020204030204" pitchFamily="34" charset="0"/>
                        </a:rPr>
                        <a:t>£440k</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latin typeface="Arial" panose="020B0604020202020204" pitchFamily="34" charset="0"/>
                          <a:ea typeface="Times New Roman" panose="02020603050405020304" pitchFamily="18" charset="0"/>
                        </a:rPr>
                        <a:t>Site investigations and minor repairs</a:t>
                      </a:r>
                      <a:endParaRPr lang="en-GB" sz="1200" dirty="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solidFill>
                            <a:srgbClr val="003AA3"/>
                          </a:solidFill>
                          <a:effectLst/>
                          <a:latin typeface="Arial" panose="020B0604020202020204" pitchFamily="34" charset="0"/>
                          <a:ea typeface="Times New Roman" panose="02020603050405020304" pitchFamily="18" charset="0"/>
                        </a:rPr>
                        <a:t>£440k</a:t>
                      </a:r>
                      <a:endParaRPr lang="en-GB" sz="1200">
                        <a:solidFill>
                          <a:srgbClr val="003AA3"/>
                        </a:solidFill>
                        <a:effectLst/>
                        <a:latin typeface="Arial" panose="020B060402020202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43720667"/>
                  </a:ext>
                </a:extLst>
              </a:tr>
              <a:tr h="241654">
                <a:tc>
                  <a:txBody>
                    <a:bodyPr/>
                    <a:lstStyle/>
                    <a:p>
                      <a:pPr>
                        <a:spcAft>
                          <a:spcPts val="0"/>
                        </a:spcAft>
                      </a:pPr>
                      <a:r>
                        <a:rPr lang="en-GB" sz="1200" kern="1200">
                          <a:solidFill>
                            <a:srgbClr val="003AA3"/>
                          </a:solidFill>
                          <a:effectLst/>
                          <a:latin typeface="Arial" panose="020B0604020202020204" pitchFamily="34" charset="0"/>
                          <a:ea typeface="Calibri" panose="020F0502020204030204" pitchFamily="34" charset="0"/>
                        </a:rPr>
                        <a:t>General street furniture</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AA3"/>
                          </a:solidFill>
                          <a:effectLst/>
                          <a:latin typeface="Arial" panose="020B0604020202020204" pitchFamily="34" charset="0"/>
                          <a:ea typeface="Calibri" panose="020F0502020204030204" pitchFamily="34" charset="0"/>
                        </a:rPr>
                        <a:t>£94k</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latin typeface="Arial" panose="020B0604020202020204" pitchFamily="34" charset="0"/>
                          <a:ea typeface="Times New Roman" panose="02020603050405020304" pitchFamily="18" charset="0"/>
                        </a:rPr>
                        <a:t>Road signs, pedestrian guardrails, guard posts</a:t>
                      </a:r>
                      <a:endParaRPr lang="en-GB" sz="1200" dirty="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latin typeface="Arial" panose="020B0604020202020204" pitchFamily="34" charset="0"/>
                          <a:ea typeface="Times New Roman" panose="02020603050405020304" pitchFamily="18" charset="0"/>
                        </a:rPr>
                        <a:t>£94k</a:t>
                      </a:r>
                      <a:endParaRPr lang="en-GB" sz="1200" dirty="0">
                        <a:solidFill>
                          <a:srgbClr val="003AA3"/>
                        </a:solidFill>
                        <a:effectLst/>
                        <a:latin typeface="Arial" panose="020B060402020202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6060035"/>
                  </a:ext>
                </a:extLst>
              </a:tr>
              <a:tr h="241654">
                <a:tc>
                  <a:txBody>
                    <a:bodyPr/>
                    <a:lstStyle/>
                    <a:p>
                      <a:pPr>
                        <a:spcAft>
                          <a:spcPts val="0"/>
                        </a:spcAft>
                      </a:pPr>
                      <a:r>
                        <a:rPr lang="en-GB" sz="1200" kern="1200">
                          <a:solidFill>
                            <a:srgbClr val="003AA3"/>
                          </a:solidFill>
                          <a:effectLst/>
                          <a:latin typeface="Arial" panose="020B0604020202020204" pitchFamily="34" charset="0"/>
                          <a:ea typeface="Calibri" panose="020F0502020204030204" pitchFamily="34" charset="0"/>
                        </a:rPr>
                        <a:t>Vehicle restraint systems</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AA3"/>
                          </a:solidFill>
                          <a:effectLst/>
                          <a:latin typeface="Arial" panose="020B0604020202020204" pitchFamily="34" charset="0"/>
                          <a:ea typeface="Calibri" panose="020F0502020204030204" pitchFamily="34" charset="0"/>
                        </a:rPr>
                        <a:t>£94k</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solidFill>
                            <a:srgbClr val="003AA3"/>
                          </a:solidFill>
                          <a:effectLst/>
                          <a:latin typeface="Arial" panose="020B0604020202020204" pitchFamily="34" charset="0"/>
                          <a:ea typeface="Times New Roman" panose="02020603050405020304" pitchFamily="18" charset="0"/>
                        </a:rPr>
                        <a:t>3-year retensioning cycle &amp; replacement</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latin typeface="Arial" panose="020B0604020202020204" pitchFamily="34" charset="0"/>
                          <a:ea typeface="Times New Roman" panose="02020603050405020304" pitchFamily="18" charset="0"/>
                        </a:rPr>
                        <a:t>£94k</a:t>
                      </a:r>
                      <a:endParaRPr lang="en-GB" sz="1200" dirty="0">
                        <a:solidFill>
                          <a:srgbClr val="003AA3"/>
                        </a:solidFill>
                        <a:effectLst/>
                        <a:latin typeface="Arial" panose="020B060402020202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55373573"/>
                  </a:ext>
                </a:extLst>
              </a:tr>
              <a:tr h="241654">
                <a:tc>
                  <a:txBody>
                    <a:bodyPr/>
                    <a:lstStyle/>
                    <a:p>
                      <a:pPr>
                        <a:spcAft>
                          <a:spcPts val="0"/>
                        </a:spcAft>
                      </a:pPr>
                      <a:r>
                        <a:rPr lang="en-GB" sz="1200" kern="1200">
                          <a:solidFill>
                            <a:srgbClr val="003AA3"/>
                          </a:solidFill>
                          <a:effectLst/>
                          <a:latin typeface="Arial" panose="020B0604020202020204" pitchFamily="34" charset="0"/>
                          <a:ea typeface="Calibri" panose="020F0502020204030204" pitchFamily="34" charset="0"/>
                        </a:rPr>
                        <a:t>Structures programme</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AA3"/>
                          </a:solidFill>
                          <a:effectLst/>
                          <a:latin typeface="Arial" panose="020B0604020202020204" pitchFamily="34" charset="0"/>
                          <a:ea typeface="Calibri" panose="020F0502020204030204" pitchFamily="34" charset="0"/>
                        </a:rPr>
                        <a:t>£2,000k</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AA3"/>
                          </a:solidFill>
                          <a:effectLst/>
                          <a:latin typeface="Arial" panose="020B0604020202020204" pitchFamily="34" charset="0"/>
                          <a:ea typeface="Calibri" panose="020F0502020204030204" pitchFamily="34" charset="0"/>
                        </a:rPr>
                        <a:t>Major repairs to bridges, retaining walls &amp; culverts</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dirty="0">
                          <a:solidFill>
                            <a:srgbClr val="003AA3"/>
                          </a:solidFill>
                          <a:effectLst/>
                          <a:latin typeface="Arial" panose="020B0604020202020204" pitchFamily="34" charset="0"/>
                          <a:ea typeface="Calibri" panose="020F0502020204030204" pitchFamily="34" charset="0"/>
                        </a:rPr>
                        <a:t>£2,000k</a:t>
                      </a:r>
                      <a:endParaRPr lang="en-GB" sz="1200" dirty="0">
                        <a:solidFill>
                          <a:srgbClr val="003AA3"/>
                        </a:solidFill>
                        <a:effectLst/>
                        <a:latin typeface="Arial" panose="020B060402020202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49121067"/>
                  </a:ext>
                </a:extLst>
              </a:tr>
              <a:tr h="241654">
                <a:tc>
                  <a:txBody>
                    <a:bodyPr/>
                    <a:lstStyle/>
                    <a:p>
                      <a:pPr>
                        <a:spcAft>
                          <a:spcPts val="0"/>
                        </a:spcAft>
                      </a:pPr>
                      <a:r>
                        <a:rPr lang="en-GB" sz="1200" kern="1200">
                          <a:solidFill>
                            <a:srgbClr val="003AA3"/>
                          </a:solidFill>
                          <a:effectLst/>
                          <a:latin typeface="Arial" panose="020B0604020202020204" pitchFamily="34" charset="0"/>
                          <a:ea typeface="Calibri" panose="020F0502020204030204" pitchFamily="34" charset="0"/>
                        </a:rPr>
                        <a:t>Public rights of way</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AA3"/>
                          </a:solidFill>
                          <a:effectLst/>
                          <a:latin typeface="Arial" panose="020B0604020202020204" pitchFamily="34" charset="0"/>
                          <a:ea typeface="Calibri" panose="020F0502020204030204" pitchFamily="34" charset="0"/>
                        </a:rPr>
                        <a:t>£240k</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solidFill>
                            <a:srgbClr val="003AA3"/>
                          </a:solidFill>
                          <a:effectLst/>
                          <a:latin typeface="Arial" panose="020B0604020202020204" pitchFamily="34" charset="0"/>
                          <a:ea typeface="Times New Roman" panose="02020603050405020304" pitchFamily="18" charset="0"/>
                        </a:rPr>
                        <a:t>Includes PROW bridges/structures &amp; maintenance</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latin typeface="Arial" panose="020B0604020202020204" pitchFamily="34" charset="0"/>
                          <a:ea typeface="Times New Roman" panose="02020603050405020304" pitchFamily="18" charset="0"/>
                        </a:rPr>
                        <a:t>£240k</a:t>
                      </a:r>
                      <a:endParaRPr lang="en-GB" sz="1200" dirty="0">
                        <a:solidFill>
                          <a:srgbClr val="003AA3"/>
                        </a:solidFill>
                        <a:effectLst/>
                        <a:latin typeface="Arial" panose="020B060402020202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75719883"/>
                  </a:ext>
                </a:extLst>
              </a:tr>
              <a:tr h="261204">
                <a:tc>
                  <a:txBody>
                    <a:bodyPr/>
                    <a:lstStyle/>
                    <a:p>
                      <a:pPr>
                        <a:spcAft>
                          <a:spcPts val="0"/>
                        </a:spcAft>
                      </a:pPr>
                      <a:r>
                        <a:rPr lang="en-GB" sz="1200" kern="1200">
                          <a:solidFill>
                            <a:srgbClr val="003AA3"/>
                          </a:solidFill>
                          <a:effectLst/>
                          <a:latin typeface="Arial" panose="020B0604020202020204" pitchFamily="34" charset="0"/>
                          <a:ea typeface="Calibri" panose="020F0502020204030204" pitchFamily="34" charset="0"/>
                        </a:rPr>
                        <a:t>Street lighting</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AA3"/>
                          </a:solidFill>
                          <a:effectLst/>
                          <a:latin typeface="Arial" panose="020B0604020202020204" pitchFamily="34" charset="0"/>
                          <a:ea typeface="Calibri" panose="020F0502020204030204" pitchFamily="34" charset="0"/>
                        </a:rPr>
                        <a:t>£2,700k</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solidFill>
                            <a:srgbClr val="003AA3"/>
                          </a:solidFill>
                          <a:effectLst/>
                          <a:latin typeface="Arial" panose="020B0604020202020204" pitchFamily="34" charset="0"/>
                          <a:ea typeface="Times New Roman" panose="02020603050405020304" pitchFamily="18" charset="0"/>
                        </a:rPr>
                        <a:t>Lighting column replacement &amp; LED conversion</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latin typeface="Arial" panose="020B0604020202020204" pitchFamily="34" charset="0"/>
                          <a:ea typeface="Times New Roman" panose="02020603050405020304" pitchFamily="18" charset="0"/>
                        </a:rPr>
                        <a:t>£2,700k</a:t>
                      </a:r>
                      <a:endParaRPr lang="en-GB" sz="1200" dirty="0">
                        <a:solidFill>
                          <a:srgbClr val="003AA3"/>
                        </a:solidFill>
                        <a:effectLst/>
                        <a:latin typeface="Arial" panose="020B060402020202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9566720"/>
                  </a:ext>
                </a:extLst>
              </a:tr>
              <a:tr h="241654">
                <a:tc>
                  <a:txBody>
                    <a:bodyPr/>
                    <a:lstStyle/>
                    <a:p>
                      <a:pPr>
                        <a:spcAft>
                          <a:spcPts val="0"/>
                        </a:spcAft>
                      </a:pPr>
                      <a:r>
                        <a:rPr lang="en-GB" sz="1200" kern="1200">
                          <a:solidFill>
                            <a:srgbClr val="003AA3"/>
                          </a:solidFill>
                          <a:effectLst/>
                          <a:latin typeface="Arial" panose="020B0604020202020204" pitchFamily="34" charset="0"/>
                          <a:ea typeface="Calibri" panose="020F0502020204030204" pitchFamily="34" charset="0"/>
                        </a:rPr>
                        <a:t>Traffic signal replacement</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AA3"/>
                          </a:solidFill>
                          <a:effectLst/>
                          <a:latin typeface="Arial" panose="020B0604020202020204" pitchFamily="34" charset="0"/>
                          <a:ea typeface="Calibri" panose="020F0502020204030204" pitchFamily="34" charset="0"/>
                        </a:rPr>
                        <a:t>£307k</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solidFill>
                            <a:srgbClr val="003AA3"/>
                          </a:solidFill>
                          <a:effectLst/>
                          <a:latin typeface="Arial" panose="020B0604020202020204" pitchFamily="34" charset="0"/>
                          <a:ea typeface="Times New Roman" panose="02020603050405020304" pitchFamily="18" charset="0"/>
                        </a:rPr>
                        <a:t>Replacement of signals and controllers (20-year)</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latin typeface="Arial" panose="020B0604020202020204" pitchFamily="34" charset="0"/>
                          <a:ea typeface="Times New Roman" panose="02020603050405020304" pitchFamily="18" charset="0"/>
                        </a:rPr>
                        <a:t>£307k</a:t>
                      </a:r>
                      <a:endParaRPr lang="en-GB" sz="1200" dirty="0">
                        <a:solidFill>
                          <a:srgbClr val="003AA3"/>
                        </a:solidFill>
                        <a:effectLst/>
                        <a:latin typeface="Arial" panose="020B060402020202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97096091"/>
                  </a:ext>
                </a:extLst>
              </a:tr>
              <a:tr h="241654">
                <a:tc>
                  <a:txBody>
                    <a:bodyPr/>
                    <a:lstStyle/>
                    <a:p>
                      <a:pPr>
                        <a:spcAft>
                          <a:spcPts val="0"/>
                        </a:spcAft>
                      </a:pPr>
                      <a:r>
                        <a:rPr lang="en-GB" sz="1200" kern="1200">
                          <a:solidFill>
                            <a:srgbClr val="003AA3"/>
                          </a:solidFill>
                          <a:effectLst/>
                          <a:latin typeface="Arial" panose="020B0604020202020204" pitchFamily="34" charset="0"/>
                          <a:ea typeface="Calibri" panose="020F0502020204030204" pitchFamily="34" charset="0"/>
                        </a:rPr>
                        <a:t>Reserve</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AA3"/>
                          </a:solidFill>
                          <a:effectLst/>
                          <a:latin typeface="Arial" panose="020B0604020202020204" pitchFamily="34" charset="0"/>
                          <a:ea typeface="Calibri" panose="020F0502020204030204" pitchFamily="34" charset="0"/>
                        </a:rPr>
                        <a:t>£656k</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solidFill>
                            <a:srgbClr val="003AA3"/>
                          </a:solidFill>
                          <a:effectLst/>
                          <a:latin typeface="Arial" panose="020B0604020202020204" pitchFamily="34" charset="0"/>
                          <a:ea typeface="Times New Roman" panose="02020603050405020304" pitchFamily="18" charset="0"/>
                        </a:rPr>
                        <a:t>Held to offset capital/revenue overspend</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latin typeface="Arial" panose="020B0604020202020204" pitchFamily="34" charset="0"/>
                          <a:ea typeface="Times New Roman" panose="02020603050405020304" pitchFamily="18" charset="0"/>
                        </a:rPr>
                        <a:t>£500k</a:t>
                      </a:r>
                      <a:endParaRPr lang="en-GB" sz="1200" dirty="0">
                        <a:solidFill>
                          <a:srgbClr val="003AA3"/>
                        </a:solidFill>
                        <a:effectLst/>
                        <a:latin typeface="Arial" panose="020B060402020202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61236329"/>
                  </a:ext>
                </a:extLst>
              </a:tr>
              <a:tr h="241654">
                <a:tc>
                  <a:txBody>
                    <a:bodyPr/>
                    <a:lstStyle/>
                    <a:p>
                      <a:pPr>
                        <a:spcAft>
                          <a:spcPts val="0"/>
                        </a:spcAft>
                      </a:pPr>
                      <a:r>
                        <a:rPr lang="en-GB" sz="1200" kern="1200">
                          <a:solidFill>
                            <a:srgbClr val="003AA3"/>
                          </a:solidFill>
                          <a:effectLst/>
                          <a:latin typeface="Arial" panose="020B0604020202020204" pitchFamily="34" charset="0"/>
                          <a:ea typeface="Calibri" panose="020F0502020204030204" pitchFamily="34" charset="0"/>
                        </a:rPr>
                        <a:t>Local management overhead</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AA3"/>
                          </a:solidFill>
                          <a:effectLst/>
                          <a:latin typeface="Arial" panose="020B0604020202020204" pitchFamily="34" charset="0"/>
                          <a:ea typeface="Calibri" panose="020F0502020204030204" pitchFamily="34" charset="0"/>
                        </a:rPr>
                        <a:t>£2,116k</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solidFill>
                            <a:srgbClr val="003AA3"/>
                          </a:solidFill>
                          <a:effectLst/>
                          <a:latin typeface="Arial" panose="020B0604020202020204" pitchFamily="34" charset="0"/>
                          <a:ea typeface="Times New Roman" panose="02020603050405020304" pitchFamily="18" charset="0"/>
                        </a:rPr>
                        <a:t>Cost of depots, vehicles, materials and resources</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latin typeface="Arial" panose="020B0604020202020204" pitchFamily="34" charset="0"/>
                          <a:ea typeface="Times New Roman" panose="02020603050405020304" pitchFamily="18" charset="0"/>
                        </a:rPr>
                        <a:t>£2,000k</a:t>
                      </a:r>
                      <a:endParaRPr lang="en-GB" sz="1200" dirty="0">
                        <a:solidFill>
                          <a:srgbClr val="003AA3"/>
                        </a:solidFill>
                        <a:effectLst/>
                        <a:latin typeface="Arial" panose="020B060402020202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23862020"/>
                  </a:ext>
                </a:extLst>
              </a:tr>
              <a:tr h="241654">
                <a:tc>
                  <a:txBody>
                    <a:bodyPr/>
                    <a:lstStyle/>
                    <a:p>
                      <a:pPr>
                        <a:spcAft>
                          <a:spcPts val="0"/>
                        </a:spcAft>
                      </a:pPr>
                      <a:r>
                        <a:rPr lang="en-GB" sz="1200" kern="1200">
                          <a:solidFill>
                            <a:srgbClr val="003AA3"/>
                          </a:solidFill>
                          <a:effectLst/>
                          <a:latin typeface="Arial" panose="020B0604020202020204" pitchFamily="34" charset="0"/>
                          <a:ea typeface="Calibri" panose="020F0502020204030204" pitchFamily="34" charset="0"/>
                        </a:rPr>
                        <a:t>2016/17 costs</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kern="1200">
                          <a:solidFill>
                            <a:srgbClr val="003AA3"/>
                          </a:solidFill>
                          <a:effectLst/>
                          <a:latin typeface="Arial" panose="020B0604020202020204" pitchFamily="34" charset="0"/>
                          <a:ea typeface="Calibri" panose="020F0502020204030204" pitchFamily="34" charset="0"/>
                        </a:rPr>
                        <a:t>£2,418k</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latin typeface="Arial" panose="020B0604020202020204" pitchFamily="34" charset="0"/>
                          <a:ea typeface="Times New Roman" panose="02020603050405020304" pitchFamily="18" charset="0"/>
                        </a:rPr>
                        <a:t>Financial commitments from preceding year</a:t>
                      </a:r>
                      <a:endParaRPr lang="en-GB" sz="1200" dirty="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latin typeface="Arial" panose="020B0604020202020204" pitchFamily="34" charset="0"/>
                          <a:ea typeface="Times New Roman" panose="02020603050405020304" pitchFamily="18" charset="0"/>
                        </a:rPr>
                        <a:t>£2,000k</a:t>
                      </a:r>
                      <a:endParaRPr lang="en-GB" sz="1200" dirty="0">
                        <a:solidFill>
                          <a:srgbClr val="003AA3"/>
                        </a:solidFill>
                        <a:effectLst/>
                        <a:latin typeface="Arial" panose="020B060402020202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93268117"/>
                  </a:ext>
                </a:extLst>
              </a:tr>
              <a:tr h="241654">
                <a:tc>
                  <a:txBody>
                    <a:bodyPr/>
                    <a:lstStyle/>
                    <a:p>
                      <a:pPr algn="r">
                        <a:spcAft>
                          <a:spcPts val="0"/>
                        </a:spcAft>
                      </a:pPr>
                      <a:r>
                        <a:rPr lang="en-GB" sz="1200" b="1" kern="1200">
                          <a:solidFill>
                            <a:srgbClr val="003AA3"/>
                          </a:solidFill>
                          <a:effectLst/>
                          <a:latin typeface="Arial" panose="020B0604020202020204" pitchFamily="34" charset="0"/>
                          <a:ea typeface="Calibri" panose="020F0502020204030204" pitchFamily="34" charset="0"/>
                        </a:rPr>
                        <a:t>TOTAL</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kern="1200">
                          <a:solidFill>
                            <a:srgbClr val="003AA3"/>
                          </a:solidFill>
                          <a:effectLst/>
                          <a:latin typeface="Arial" panose="020B0604020202020204" pitchFamily="34" charset="0"/>
                          <a:ea typeface="Calibri" panose="020F0502020204030204" pitchFamily="34" charset="0"/>
                        </a:rPr>
                        <a:t>£29,701k</a:t>
                      </a:r>
                      <a:endParaRPr lang="en-GB" sz="1200">
                        <a:solidFill>
                          <a:srgbClr val="003AA3"/>
                        </a:solidFill>
                        <a:effectLs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solidFill>
                            <a:srgbClr val="003AA3"/>
                          </a:solidFill>
                          <a:effectLst/>
                          <a:highlight>
                            <a:srgbClr val="FFFF00"/>
                          </a:highlight>
                          <a:latin typeface="Arial" panose="020B0604020202020204" pitchFamily="34" charset="0"/>
                          <a:ea typeface="Times New Roman" panose="02020603050405020304" pitchFamily="18" charset="0"/>
                        </a:rPr>
                        <a:t>Single year reduction of £7.107m (24%)</a:t>
                      </a:r>
                      <a:endParaRPr lang="en-GB" sz="1200" dirty="0">
                        <a:solidFill>
                          <a:srgbClr val="003AA3"/>
                        </a:solidFill>
                        <a:effectLst/>
                        <a:highlight>
                          <a:srgbClr val="FFFF00"/>
                        </a:highlight>
                        <a:latin typeface="Arial" panose="020B0604020202020204" pitchFamily="34" charset="0"/>
                        <a:ea typeface="Calibri" panose="020F0502020204030204" pitchFamily="34" charset="0"/>
                      </a:endParaRPr>
                    </a:p>
                  </a:txBody>
                  <a:tcPr marL="51086" marR="51086" marT="7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solidFill>
                            <a:srgbClr val="003AA3"/>
                          </a:solidFill>
                          <a:effectLst/>
                          <a:latin typeface="Arial" panose="020B0604020202020204" pitchFamily="34" charset="0"/>
                          <a:ea typeface="Times New Roman" panose="02020603050405020304" pitchFamily="18" charset="0"/>
                        </a:rPr>
                        <a:t>£22,594k</a:t>
                      </a:r>
                      <a:endParaRPr lang="en-GB" sz="1200" dirty="0">
                        <a:solidFill>
                          <a:srgbClr val="003AA3"/>
                        </a:solidFill>
                        <a:effectLst/>
                        <a:latin typeface="Arial" panose="020B060402020202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92848631"/>
                  </a:ext>
                </a:extLst>
              </a:tr>
            </a:tbl>
          </a:graphicData>
        </a:graphic>
      </p:graphicFrame>
    </p:spTree>
    <p:extLst>
      <p:ext uri="{BB962C8B-B14F-4D97-AF65-F5344CB8AC3E}">
        <p14:creationId xmlns:p14="http://schemas.microsoft.com/office/powerpoint/2010/main" val="3496958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651304" cy="648072"/>
          </a:xfrm>
        </p:spPr>
        <p:txBody>
          <a:bodyPr/>
          <a:lstStyle/>
          <a:p>
            <a:r>
              <a:rPr lang="en-GB" sz="2800" dirty="0"/>
              <a:t>Proving Services/Future Highways Research Club</a:t>
            </a:r>
          </a:p>
        </p:txBody>
      </p:sp>
      <p:pic>
        <p:nvPicPr>
          <p:cNvPr id="7" name="Content Placeholder 6">
            <a:extLst>
              <a:ext uri="{FF2B5EF4-FFF2-40B4-BE49-F238E27FC236}">
                <a16:creationId xmlns:a16="http://schemas.microsoft.com/office/drawing/2014/main" xmlns="" id="{F0CB39BC-E52F-4F5F-97C7-D256E134387D}"/>
              </a:ext>
            </a:extLst>
          </p:cNvPr>
          <p:cNvPicPr>
            <a:picLocks noGrp="1" noChangeAspect="1"/>
          </p:cNvPicPr>
          <p:nvPr>
            <p:ph idx="1"/>
          </p:nvPr>
        </p:nvPicPr>
        <p:blipFill>
          <a:blip r:embed="rId3"/>
          <a:stretch>
            <a:fillRect/>
          </a:stretch>
        </p:blipFill>
        <p:spPr>
          <a:xfrm>
            <a:off x="4153106" y="3726656"/>
            <a:ext cx="837788" cy="279400"/>
          </a:xfrm>
          <a:prstGeom prst="rect">
            <a:avLst/>
          </a:prstGeom>
        </p:spPr>
      </p:pic>
      <p:pic>
        <p:nvPicPr>
          <p:cNvPr id="8" name="Picture 7">
            <a:extLst>
              <a:ext uri="{FF2B5EF4-FFF2-40B4-BE49-F238E27FC236}">
                <a16:creationId xmlns:a16="http://schemas.microsoft.com/office/drawing/2014/main" xmlns="" id="{9E03DC76-BBAE-470E-8117-5F0CB30525DB}"/>
              </a:ext>
            </a:extLst>
          </p:cNvPr>
          <p:cNvPicPr>
            <a:picLocks noChangeAspect="1"/>
          </p:cNvPicPr>
          <p:nvPr/>
        </p:nvPicPr>
        <p:blipFill>
          <a:blip r:embed="rId4"/>
          <a:stretch>
            <a:fillRect/>
          </a:stretch>
        </p:blipFill>
        <p:spPr>
          <a:xfrm>
            <a:off x="184933" y="2780929"/>
            <a:ext cx="8496445" cy="3744330"/>
          </a:xfrm>
          <a:prstGeom prst="rect">
            <a:avLst/>
          </a:prstGeom>
        </p:spPr>
      </p:pic>
      <p:pic>
        <p:nvPicPr>
          <p:cNvPr id="10" name="Picture 9">
            <a:extLst>
              <a:ext uri="{FF2B5EF4-FFF2-40B4-BE49-F238E27FC236}">
                <a16:creationId xmlns:a16="http://schemas.microsoft.com/office/drawing/2014/main" xmlns="" id="{350D0452-1EAB-47BA-80AD-16D0D58DACF0}"/>
              </a:ext>
            </a:extLst>
          </p:cNvPr>
          <p:cNvPicPr>
            <a:picLocks noChangeAspect="1"/>
          </p:cNvPicPr>
          <p:nvPr/>
        </p:nvPicPr>
        <p:blipFill>
          <a:blip r:embed="rId5"/>
          <a:stretch>
            <a:fillRect/>
          </a:stretch>
        </p:blipFill>
        <p:spPr>
          <a:xfrm>
            <a:off x="312906" y="747797"/>
            <a:ext cx="8041811" cy="2271120"/>
          </a:xfrm>
          <a:prstGeom prst="rect">
            <a:avLst/>
          </a:prstGeom>
        </p:spPr>
      </p:pic>
      <p:pic>
        <p:nvPicPr>
          <p:cNvPr id="11" name="Picture 10">
            <a:extLst>
              <a:ext uri="{FF2B5EF4-FFF2-40B4-BE49-F238E27FC236}">
                <a16:creationId xmlns:a16="http://schemas.microsoft.com/office/drawing/2014/main" xmlns="" id="{6E343B99-6625-4D86-BF36-034A8A043BE8}"/>
              </a:ext>
            </a:extLst>
          </p:cNvPr>
          <p:cNvPicPr>
            <a:picLocks noChangeAspect="1"/>
          </p:cNvPicPr>
          <p:nvPr/>
        </p:nvPicPr>
        <p:blipFill>
          <a:blip r:embed="rId6"/>
          <a:stretch>
            <a:fillRect/>
          </a:stretch>
        </p:blipFill>
        <p:spPr>
          <a:xfrm>
            <a:off x="4338142" y="3993715"/>
            <a:ext cx="3609999" cy="720080"/>
          </a:xfrm>
          <a:prstGeom prst="rect">
            <a:avLst/>
          </a:prstGeom>
        </p:spPr>
      </p:pic>
    </p:spTree>
    <p:extLst>
      <p:ext uri="{BB962C8B-B14F-4D97-AF65-F5344CB8AC3E}">
        <p14:creationId xmlns:p14="http://schemas.microsoft.com/office/powerpoint/2010/main" val="828490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435280" cy="648072"/>
          </a:xfrm>
        </p:spPr>
        <p:txBody>
          <a:bodyPr/>
          <a:lstStyle/>
          <a:p>
            <a:r>
              <a:rPr lang="en-GB" sz="3200" dirty="0"/>
              <a:t>Value for money assessment </a:t>
            </a:r>
          </a:p>
        </p:txBody>
      </p:sp>
      <p:pic>
        <p:nvPicPr>
          <p:cNvPr id="7" name="Content Placeholder 6">
            <a:extLst>
              <a:ext uri="{FF2B5EF4-FFF2-40B4-BE49-F238E27FC236}">
                <a16:creationId xmlns:a16="http://schemas.microsoft.com/office/drawing/2014/main" xmlns="" id="{F0CB39BC-E52F-4F5F-97C7-D256E134387D}"/>
              </a:ext>
            </a:extLst>
          </p:cNvPr>
          <p:cNvPicPr>
            <a:picLocks noGrp="1" noChangeAspect="1"/>
          </p:cNvPicPr>
          <p:nvPr>
            <p:ph idx="1"/>
          </p:nvPr>
        </p:nvPicPr>
        <p:blipFill>
          <a:blip r:embed="rId3"/>
          <a:stretch>
            <a:fillRect/>
          </a:stretch>
        </p:blipFill>
        <p:spPr>
          <a:xfrm>
            <a:off x="4153106" y="3726656"/>
            <a:ext cx="837788" cy="279400"/>
          </a:xfrm>
          <a:prstGeom prst="rect">
            <a:avLst/>
          </a:prstGeom>
        </p:spPr>
      </p:pic>
      <p:pic>
        <p:nvPicPr>
          <p:cNvPr id="5" name="Picture 4">
            <a:extLst>
              <a:ext uri="{FF2B5EF4-FFF2-40B4-BE49-F238E27FC236}">
                <a16:creationId xmlns:a16="http://schemas.microsoft.com/office/drawing/2014/main" xmlns="" id="{FCD00B48-FF9C-48A4-8C44-7CA2C763428F}"/>
              </a:ext>
            </a:extLst>
          </p:cNvPr>
          <p:cNvPicPr>
            <a:picLocks noChangeAspect="1"/>
          </p:cNvPicPr>
          <p:nvPr/>
        </p:nvPicPr>
        <p:blipFill>
          <a:blip r:embed="rId4"/>
          <a:stretch>
            <a:fillRect/>
          </a:stretch>
        </p:blipFill>
        <p:spPr>
          <a:xfrm>
            <a:off x="251520" y="1340768"/>
            <a:ext cx="8820472" cy="3886987"/>
          </a:xfrm>
          <a:prstGeom prst="rect">
            <a:avLst/>
          </a:prstGeom>
        </p:spPr>
      </p:pic>
      <p:pic>
        <p:nvPicPr>
          <p:cNvPr id="6" name="Picture 5">
            <a:extLst>
              <a:ext uri="{FF2B5EF4-FFF2-40B4-BE49-F238E27FC236}">
                <a16:creationId xmlns:a16="http://schemas.microsoft.com/office/drawing/2014/main" xmlns="" id="{8D71F5CC-D687-4BA5-9F73-C98EC3BF0CF2}"/>
              </a:ext>
            </a:extLst>
          </p:cNvPr>
          <p:cNvPicPr>
            <a:picLocks noChangeAspect="1"/>
          </p:cNvPicPr>
          <p:nvPr/>
        </p:nvPicPr>
        <p:blipFill>
          <a:blip r:embed="rId5"/>
          <a:stretch>
            <a:fillRect/>
          </a:stretch>
        </p:blipFill>
        <p:spPr>
          <a:xfrm>
            <a:off x="251520" y="3159496"/>
            <a:ext cx="8640960" cy="1134319"/>
          </a:xfrm>
          <a:prstGeom prst="rect">
            <a:avLst/>
          </a:prstGeom>
        </p:spPr>
      </p:pic>
      <p:pic>
        <p:nvPicPr>
          <p:cNvPr id="3" name="Picture 2">
            <a:extLst>
              <a:ext uri="{FF2B5EF4-FFF2-40B4-BE49-F238E27FC236}">
                <a16:creationId xmlns:a16="http://schemas.microsoft.com/office/drawing/2014/main" xmlns="" id="{6BFFCCDA-293A-41A8-8B5E-DCCEDEC29D96}"/>
              </a:ext>
            </a:extLst>
          </p:cNvPr>
          <p:cNvPicPr>
            <a:picLocks noChangeAspect="1"/>
          </p:cNvPicPr>
          <p:nvPr/>
        </p:nvPicPr>
        <p:blipFill>
          <a:blip r:embed="rId6"/>
          <a:stretch>
            <a:fillRect/>
          </a:stretch>
        </p:blipFill>
        <p:spPr>
          <a:xfrm>
            <a:off x="204927" y="5246630"/>
            <a:ext cx="8687553" cy="896190"/>
          </a:xfrm>
          <a:prstGeom prst="rect">
            <a:avLst/>
          </a:prstGeom>
        </p:spPr>
      </p:pic>
    </p:spTree>
    <p:extLst>
      <p:ext uri="{BB962C8B-B14F-4D97-AF65-F5344CB8AC3E}">
        <p14:creationId xmlns:p14="http://schemas.microsoft.com/office/powerpoint/2010/main" val="2541106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12968" cy="648072"/>
          </a:xfrm>
        </p:spPr>
        <p:txBody>
          <a:bodyPr/>
          <a:lstStyle/>
          <a:p>
            <a:r>
              <a:rPr lang="en-GB" sz="3200" dirty="0"/>
              <a:t>SCC and other local authority assessments</a:t>
            </a:r>
          </a:p>
        </p:txBody>
      </p:sp>
      <p:pic>
        <p:nvPicPr>
          <p:cNvPr id="7" name="Content Placeholder 6">
            <a:extLst>
              <a:ext uri="{FF2B5EF4-FFF2-40B4-BE49-F238E27FC236}">
                <a16:creationId xmlns:a16="http://schemas.microsoft.com/office/drawing/2014/main" xmlns="" id="{F0CB39BC-E52F-4F5F-97C7-D256E134387D}"/>
              </a:ext>
            </a:extLst>
          </p:cNvPr>
          <p:cNvPicPr>
            <a:picLocks noGrp="1" noChangeAspect="1"/>
          </p:cNvPicPr>
          <p:nvPr>
            <p:ph idx="1"/>
          </p:nvPr>
        </p:nvPicPr>
        <p:blipFill>
          <a:blip r:embed="rId3"/>
          <a:stretch>
            <a:fillRect/>
          </a:stretch>
        </p:blipFill>
        <p:spPr>
          <a:xfrm>
            <a:off x="4153106" y="3726656"/>
            <a:ext cx="837788" cy="279400"/>
          </a:xfrm>
          <a:prstGeom prst="rect">
            <a:avLst/>
          </a:prstGeom>
        </p:spPr>
      </p:pic>
      <p:pic>
        <p:nvPicPr>
          <p:cNvPr id="4" name="Picture 3">
            <a:extLst>
              <a:ext uri="{FF2B5EF4-FFF2-40B4-BE49-F238E27FC236}">
                <a16:creationId xmlns:a16="http://schemas.microsoft.com/office/drawing/2014/main" xmlns="" id="{471549EB-0A3E-49A2-9425-C432EB8EA3C5}"/>
              </a:ext>
            </a:extLst>
          </p:cNvPr>
          <p:cNvPicPr>
            <a:picLocks noChangeAspect="1"/>
          </p:cNvPicPr>
          <p:nvPr/>
        </p:nvPicPr>
        <p:blipFill>
          <a:blip r:embed="rId4"/>
          <a:stretch>
            <a:fillRect/>
          </a:stretch>
        </p:blipFill>
        <p:spPr>
          <a:xfrm>
            <a:off x="457200" y="692696"/>
            <a:ext cx="8435279" cy="5441972"/>
          </a:xfrm>
          <a:prstGeom prst="rect">
            <a:avLst/>
          </a:prstGeom>
        </p:spPr>
      </p:pic>
    </p:spTree>
    <p:extLst>
      <p:ext uri="{BB962C8B-B14F-4D97-AF65-F5344CB8AC3E}">
        <p14:creationId xmlns:p14="http://schemas.microsoft.com/office/powerpoint/2010/main" val="3045149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83" y="131664"/>
            <a:ext cx="8435280" cy="648072"/>
          </a:xfrm>
        </p:spPr>
        <p:txBody>
          <a:bodyPr/>
          <a:lstStyle/>
          <a:p>
            <a:r>
              <a:rPr lang="en-GB" sz="3200" dirty="0"/>
              <a:t>Potential to improve to flagship status …</a:t>
            </a:r>
          </a:p>
        </p:txBody>
      </p:sp>
      <p:pic>
        <p:nvPicPr>
          <p:cNvPr id="7" name="Content Placeholder 6">
            <a:extLst>
              <a:ext uri="{FF2B5EF4-FFF2-40B4-BE49-F238E27FC236}">
                <a16:creationId xmlns:a16="http://schemas.microsoft.com/office/drawing/2014/main" xmlns="" id="{F0CB39BC-E52F-4F5F-97C7-D256E134387D}"/>
              </a:ext>
            </a:extLst>
          </p:cNvPr>
          <p:cNvPicPr>
            <a:picLocks noGrp="1" noChangeAspect="1"/>
          </p:cNvPicPr>
          <p:nvPr>
            <p:ph idx="1"/>
          </p:nvPr>
        </p:nvPicPr>
        <p:blipFill>
          <a:blip r:embed="rId3"/>
          <a:stretch>
            <a:fillRect/>
          </a:stretch>
        </p:blipFill>
        <p:spPr>
          <a:xfrm>
            <a:off x="4153106" y="3726656"/>
            <a:ext cx="837788" cy="279400"/>
          </a:xfrm>
          <a:prstGeom prst="rect">
            <a:avLst/>
          </a:prstGeom>
        </p:spPr>
      </p:pic>
      <p:pic>
        <p:nvPicPr>
          <p:cNvPr id="5" name="Picture 4">
            <a:extLst>
              <a:ext uri="{FF2B5EF4-FFF2-40B4-BE49-F238E27FC236}">
                <a16:creationId xmlns:a16="http://schemas.microsoft.com/office/drawing/2014/main" xmlns="" id="{E922D36B-9717-4B27-951B-B01ABB1C7558}"/>
              </a:ext>
            </a:extLst>
          </p:cNvPr>
          <p:cNvPicPr>
            <a:picLocks noChangeAspect="1"/>
          </p:cNvPicPr>
          <p:nvPr/>
        </p:nvPicPr>
        <p:blipFill>
          <a:blip r:embed="rId4"/>
          <a:stretch>
            <a:fillRect/>
          </a:stretch>
        </p:blipFill>
        <p:spPr>
          <a:xfrm>
            <a:off x="539552" y="682784"/>
            <a:ext cx="8208911" cy="5397734"/>
          </a:xfrm>
          <a:prstGeom prst="rect">
            <a:avLst/>
          </a:prstGeom>
        </p:spPr>
      </p:pic>
    </p:spTree>
    <p:extLst>
      <p:ext uri="{BB962C8B-B14F-4D97-AF65-F5344CB8AC3E}">
        <p14:creationId xmlns:p14="http://schemas.microsoft.com/office/powerpoint/2010/main" val="3256926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182" y="0"/>
            <a:ext cx="8455298" cy="1022350"/>
          </a:xfrm>
        </p:spPr>
        <p:txBody>
          <a:bodyPr/>
          <a:lstStyle/>
          <a:p>
            <a:r>
              <a:rPr lang="en-GB" sz="3600" dirty="0"/>
              <a:t>Highways Transformation Programme</a:t>
            </a:r>
          </a:p>
        </p:txBody>
      </p:sp>
      <p:sp>
        <p:nvSpPr>
          <p:cNvPr id="3" name="Content Placeholder 2"/>
          <p:cNvSpPr>
            <a:spLocks noGrp="1"/>
          </p:cNvSpPr>
          <p:nvPr>
            <p:ph idx="1"/>
          </p:nvPr>
        </p:nvSpPr>
        <p:spPr>
          <a:xfrm>
            <a:off x="437182" y="836712"/>
            <a:ext cx="8455298" cy="5256584"/>
          </a:xfrm>
        </p:spPr>
        <p:txBody>
          <a:bodyPr/>
          <a:lstStyle/>
          <a:p>
            <a:pPr marL="0"/>
            <a:r>
              <a:rPr lang="en-GB" dirty="0">
                <a:solidFill>
                  <a:srgbClr val="003A8B"/>
                </a:solidFill>
              </a:rPr>
              <a:t>Good work was being done in 2015 in the Highways Transformation Programme of the time but was being inconsistently implemented. A more robust structure to the programme was needed with different governance and levels of engagement to achieve the ‘one team aspiration’ set out in the highways contract that started in October 2013.</a:t>
            </a:r>
          </a:p>
          <a:p>
            <a:pPr marL="0"/>
            <a:endParaRPr lang="en-GB" sz="800" dirty="0">
              <a:solidFill>
                <a:srgbClr val="003A8B"/>
              </a:solidFill>
            </a:endParaRPr>
          </a:p>
          <a:p>
            <a:r>
              <a:rPr lang="en-GB" dirty="0">
                <a:solidFill>
                  <a:srgbClr val="003A8B"/>
                </a:solidFill>
              </a:rPr>
              <a:t>Five core priorities emerged:</a:t>
            </a:r>
          </a:p>
          <a:p>
            <a:pPr>
              <a:buFont typeface="Arial" panose="020B0604020202020204" pitchFamily="34" charset="0"/>
              <a:buChar char="•"/>
            </a:pPr>
            <a:r>
              <a:rPr lang="en-GB" dirty="0">
                <a:solidFill>
                  <a:srgbClr val="003A8B"/>
                </a:solidFill>
              </a:rPr>
              <a:t>Contract management (including performance management &amp; quality management systems)</a:t>
            </a:r>
          </a:p>
          <a:p>
            <a:pPr>
              <a:buFont typeface="Arial" panose="020B0604020202020204" pitchFamily="34" charset="0"/>
              <a:buChar char="•"/>
            </a:pPr>
            <a:r>
              <a:rPr lang="en-GB" dirty="0">
                <a:solidFill>
                  <a:srgbClr val="003A8B"/>
                </a:solidFill>
              </a:rPr>
              <a:t>Integration (including systems/process reviews, staff &amp; ICT matters)</a:t>
            </a:r>
          </a:p>
          <a:p>
            <a:pPr>
              <a:buFont typeface="Arial" panose="020B0604020202020204" pitchFamily="34" charset="0"/>
              <a:buChar char="•"/>
            </a:pPr>
            <a:r>
              <a:rPr lang="en-GB" dirty="0">
                <a:solidFill>
                  <a:srgbClr val="003A8B"/>
                </a:solidFill>
              </a:rPr>
              <a:t>Programme management (including response timescales)</a:t>
            </a:r>
          </a:p>
          <a:p>
            <a:pPr>
              <a:buFont typeface="Arial" panose="020B0604020202020204" pitchFamily="34" charset="0"/>
              <a:buChar char="•"/>
            </a:pPr>
            <a:r>
              <a:rPr lang="en-GB" dirty="0">
                <a:solidFill>
                  <a:srgbClr val="003A8B"/>
                </a:solidFill>
              </a:rPr>
              <a:t>Finance (including ordering and payments)</a:t>
            </a:r>
          </a:p>
          <a:p>
            <a:pPr>
              <a:buFont typeface="Arial" panose="020B0604020202020204" pitchFamily="34" charset="0"/>
              <a:buChar char="•"/>
            </a:pPr>
            <a:r>
              <a:rPr lang="en-GB" dirty="0">
                <a:solidFill>
                  <a:srgbClr val="003A8B"/>
                </a:solidFill>
              </a:rPr>
              <a:t>Asset management (including budget allocations &amp; programme generation)</a:t>
            </a:r>
          </a:p>
          <a:p>
            <a:pPr marL="0" indent="0"/>
            <a:r>
              <a:rPr lang="en-GB" dirty="0">
                <a:solidFill>
                  <a:srgbClr val="003A8B"/>
                </a:solidFill>
              </a:rPr>
              <a:t>With an overarching need for significant levels of internal and external communication (including branding).</a:t>
            </a:r>
          </a:p>
        </p:txBody>
      </p:sp>
    </p:spTree>
    <p:extLst>
      <p:ext uri="{BB962C8B-B14F-4D97-AF65-F5344CB8AC3E}">
        <p14:creationId xmlns:p14="http://schemas.microsoft.com/office/powerpoint/2010/main" val="2802707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2936"/>
            <a:ext cx="8229600" cy="648072"/>
          </a:xfrm>
        </p:spPr>
        <p:txBody>
          <a:bodyPr/>
          <a:lstStyle/>
          <a:p>
            <a:pPr algn="ctr"/>
            <a:r>
              <a:rPr lang="en-GB" dirty="0"/>
              <a:t>Any questions?</a:t>
            </a:r>
          </a:p>
        </p:txBody>
      </p:sp>
    </p:spTree>
    <p:extLst>
      <p:ext uri="{BB962C8B-B14F-4D97-AF65-F5344CB8AC3E}">
        <p14:creationId xmlns:p14="http://schemas.microsoft.com/office/powerpoint/2010/main" val="903018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182" y="0"/>
            <a:ext cx="8599314" cy="1022350"/>
          </a:xfrm>
        </p:spPr>
        <p:txBody>
          <a:bodyPr/>
          <a:lstStyle/>
          <a:p>
            <a:r>
              <a:rPr lang="en-GB" dirty="0"/>
              <a:t>The components to integration</a:t>
            </a:r>
          </a:p>
        </p:txBody>
      </p:sp>
      <p:pic>
        <p:nvPicPr>
          <p:cNvPr id="4" name="Picture 3"/>
          <p:cNvPicPr/>
          <p:nvPr/>
        </p:nvPicPr>
        <p:blipFill>
          <a:blip r:embed="rId3"/>
          <a:stretch>
            <a:fillRect/>
          </a:stretch>
        </p:blipFill>
        <p:spPr>
          <a:xfrm>
            <a:off x="251520" y="836712"/>
            <a:ext cx="8706818" cy="5328592"/>
          </a:xfrm>
          <a:prstGeom prst="rect">
            <a:avLst/>
          </a:prstGeom>
        </p:spPr>
      </p:pic>
    </p:spTree>
    <p:extLst>
      <p:ext uri="{BB962C8B-B14F-4D97-AF65-F5344CB8AC3E}">
        <p14:creationId xmlns:p14="http://schemas.microsoft.com/office/powerpoint/2010/main" val="3509043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77BAB32-A44C-445B-A5DF-042F96685800}"/>
              </a:ext>
            </a:extLst>
          </p:cNvPr>
          <p:cNvSpPr>
            <a:spLocks noGrp="1"/>
          </p:cNvSpPr>
          <p:nvPr>
            <p:ph idx="1"/>
          </p:nvPr>
        </p:nvSpPr>
        <p:spPr>
          <a:xfrm>
            <a:off x="427076" y="1028357"/>
            <a:ext cx="8229600" cy="4992931"/>
          </a:xfrm>
        </p:spPr>
        <p:txBody>
          <a:bodyPr/>
          <a:lstStyle/>
          <a:p>
            <a:pPr marL="457200" indent="-457200">
              <a:spcBef>
                <a:spcPts val="1200"/>
              </a:spcBef>
              <a:buFont typeface="Arial" panose="020B0604020202020204" pitchFamily="34" charset="0"/>
              <a:buChar char="•"/>
            </a:pPr>
            <a:r>
              <a:rPr lang="en-GB" sz="2800" dirty="0">
                <a:solidFill>
                  <a:srgbClr val="003AA3"/>
                </a:solidFill>
              </a:rPr>
              <a:t>Transport Strategy Group</a:t>
            </a:r>
          </a:p>
          <a:p>
            <a:pPr marL="1079500" indent="-457200">
              <a:spcBef>
                <a:spcPts val="1200"/>
              </a:spcBef>
              <a:buFont typeface="Wingdings" panose="05000000000000000000" pitchFamily="2" charset="2"/>
              <a:buChar char="Ø"/>
            </a:pPr>
            <a:r>
              <a:rPr lang="en-GB" sz="2800" dirty="0">
                <a:solidFill>
                  <a:srgbClr val="003AA3"/>
                </a:solidFill>
              </a:rPr>
              <a:t>Major Projects Team</a:t>
            </a:r>
          </a:p>
          <a:p>
            <a:pPr marL="1079500" indent="-457200">
              <a:spcBef>
                <a:spcPts val="1200"/>
              </a:spcBef>
              <a:buFont typeface="Wingdings" panose="05000000000000000000" pitchFamily="2" charset="2"/>
              <a:buChar char="Ø"/>
            </a:pPr>
            <a:r>
              <a:rPr lang="en-GB" sz="2800" dirty="0">
                <a:solidFill>
                  <a:srgbClr val="003AA3"/>
                </a:solidFill>
              </a:rPr>
              <a:t>Development Management Team</a:t>
            </a:r>
          </a:p>
          <a:p>
            <a:pPr marL="1079500" indent="-457200">
              <a:spcBef>
                <a:spcPts val="1200"/>
              </a:spcBef>
              <a:buFont typeface="Wingdings" panose="05000000000000000000" pitchFamily="2" charset="2"/>
              <a:buChar char="Ø"/>
            </a:pPr>
            <a:r>
              <a:rPr lang="en-GB" sz="2800" dirty="0">
                <a:solidFill>
                  <a:srgbClr val="003AA3"/>
                </a:solidFill>
              </a:rPr>
              <a:t>Road safety issues/improvement schemes</a:t>
            </a:r>
          </a:p>
          <a:p>
            <a:pPr marL="457200" indent="-457200">
              <a:spcBef>
                <a:spcPts val="1200"/>
              </a:spcBef>
              <a:buFont typeface="Arial" panose="020B0604020202020204" pitchFamily="34" charset="0"/>
              <a:buChar char="•"/>
            </a:pPr>
            <a:r>
              <a:rPr lang="en-GB" sz="2800" dirty="0">
                <a:solidFill>
                  <a:srgbClr val="003AA3"/>
                </a:solidFill>
              </a:rPr>
              <a:t>Flood Risk Management Team</a:t>
            </a:r>
          </a:p>
          <a:p>
            <a:pPr marL="457200" indent="-457200">
              <a:spcBef>
                <a:spcPts val="1200"/>
              </a:spcBef>
              <a:buFont typeface="Arial" panose="020B0604020202020204" pitchFamily="34" charset="0"/>
              <a:buChar char="•"/>
            </a:pPr>
            <a:r>
              <a:rPr lang="en-GB" sz="2800" dirty="0">
                <a:solidFill>
                  <a:srgbClr val="003AA3"/>
                </a:solidFill>
              </a:rPr>
              <a:t>Passenger Transport Team</a:t>
            </a:r>
          </a:p>
          <a:p>
            <a:pPr marL="457200" indent="-457200">
              <a:spcBef>
                <a:spcPts val="1200"/>
              </a:spcBef>
              <a:buFont typeface="Arial" panose="020B0604020202020204" pitchFamily="34" charset="0"/>
              <a:buChar char="•"/>
            </a:pPr>
            <a:endParaRPr lang="en-GB" sz="2800" dirty="0">
              <a:solidFill>
                <a:srgbClr val="003AA3"/>
              </a:solidFill>
            </a:endParaRPr>
          </a:p>
          <a:p>
            <a:pPr marL="0" indent="0">
              <a:spcBef>
                <a:spcPts val="1200"/>
              </a:spcBef>
            </a:pPr>
            <a:r>
              <a:rPr lang="en-GB" sz="2800" dirty="0">
                <a:solidFill>
                  <a:srgbClr val="003AA3"/>
                </a:solidFill>
              </a:rPr>
              <a:t>All are potential works commissioners for Suffolk Highways</a:t>
            </a:r>
          </a:p>
        </p:txBody>
      </p:sp>
      <p:sp>
        <p:nvSpPr>
          <p:cNvPr id="7" name="Title 1">
            <a:extLst>
              <a:ext uri="{FF2B5EF4-FFF2-40B4-BE49-F238E27FC236}">
                <a16:creationId xmlns:a16="http://schemas.microsoft.com/office/drawing/2014/main" xmlns="" id="{44DFAEEA-B9EC-4095-956D-6F6BA807E66C}"/>
              </a:ext>
            </a:extLst>
          </p:cNvPr>
          <p:cNvSpPr>
            <a:spLocks noGrp="1"/>
          </p:cNvSpPr>
          <p:nvPr>
            <p:ph type="title"/>
          </p:nvPr>
        </p:nvSpPr>
        <p:spPr>
          <a:xfrm>
            <a:off x="437182" y="0"/>
            <a:ext cx="8229600" cy="1022350"/>
          </a:xfrm>
        </p:spPr>
        <p:txBody>
          <a:bodyPr/>
          <a:lstStyle/>
          <a:p>
            <a:r>
              <a:rPr lang="en-GB" dirty="0"/>
              <a:t>Non-Suffolk Highways services ..</a:t>
            </a:r>
          </a:p>
        </p:txBody>
      </p:sp>
    </p:spTree>
    <p:extLst>
      <p:ext uri="{BB962C8B-B14F-4D97-AF65-F5344CB8AC3E}">
        <p14:creationId xmlns:p14="http://schemas.microsoft.com/office/powerpoint/2010/main" val="263872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50" y="404664"/>
            <a:ext cx="8934346" cy="504056"/>
          </a:xfrm>
        </p:spPr>
        <p:txBody>
          <a:bodyPr/>
          <a:lstStyle/>
          <a:p>
            <a:r>
              <a:rPr lang="en-GB" sz="3400" dirty="0">
                <a:solidFill>
                  <a:srgbClr val="003399"/>
                </a:solidFill>
              </a:rPr>
              <a:t>Suffolk Highways S</a:t>
            </a:r>
            <a:r>
              <a:rPr lang="en-GB" sz="3400" b="1" dirty="0">
                <a:solidFill>
                  <a:srgbClr val="003399"/>
                </a:solidFill>
              </a:rPr>
              <a:t>enior </a:t>
            </a:r>
            <a:r>
              <a:rPr lang="en-GB" sz="3400" dirty="0">
                <a:solidFill>
                  <a:srgbClr val="003399"/>
                </a:solidFill>
              </a:rPr>
              <a:t>Leadership Team</a:t>
            </a:r>
            <a:r>
              <a:rPr lang="en-GB" sz="3400" b="1" dirty="0">
                <a:solidFill>
                  <a:srgbClr val="003399"/>
                </a:solidFill>
              </a:rPr>
              <a:t> </a:t>
            </a:r>
            <a:endParaRPr lang="en-GB" sz="3400" b="1" dirty="0"/>
          </a:p>
        </p:txBody>
      </p:sp>
      <p:pic>
        <p:nvPicPr>
          <p:cNvPr id="5" name="Content Placeholder 4">
            <a:extLst>
              <a:ext uri="{FF2B5EF4-FFF2-40B4-BE49-F238E27FC236}">
                <a16:creationId xmlns:a16="http://schemas.microsoft.com/office/drawing/2014/main" xmlns="" id="{AEBE0DAA-4089-4519-9006-445E4D2BAD16}"/>
              </a:ext>
            </a:extLst>
          </p:cNvPr>
          <p:cNvPicPr>
            <a:picLocks noGrp="1" noChangeAspect="1"/>
          </p:cNvPicPr>
          <p:nvPr>
            <p:ph idx="1"/>
          </p:nvPr>
        </p:nvPicPr>
        <p:blipFill>
          <a:blip r:embed="rId3"/>
          <a:stretch>
            <a:fillRect/>
          </a:stretch>
        </p:blipFill>
        <p:spPr>
          <a:xfrm>
            <a:off x="-324544" y="980728"/>
            <a:ext cx="9984553" cy="5184576"/>
          </a:xfrm>
          <a:prstGeom prst="rect">
            <a:avLst/>
          </a:prstGeom>
        </p:spPr>
      </p:pic>
    </p:spTree>
    <p:extLst>
      <p:ext uri="{BB962C8B-B14F-4D97-AF65-F5344CB8AC3E}">
        <p14:creationId xmlns:p14="http://schemas.microsoft.com/office/powerpoint/2010/main" val="1563442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778" y="147452"/>
            <a:ext cx="7981662" cy="664094"/>
          </a:xfrm>
        </p:spPr>
        <p:txBody>
          <a:bodyPr>
            <a:noAutofit/>
          </a:bodyPr>
          <a:lstStyle/>
          <a:p>
            <a:r>
              <a:rPr lang="en-GB" sz="3600" b="1" cap="none" dirty="0">
                <a:ln>
                  <a:noFill/>
                </a:ln>
                <a:solidFill>
                  <a:srgbClr val="003A8B"/>
                </a:solidFill>
                <a:latin typeface="Arial"/>
                <a:ea typeface="ＭＳ Ｐゴシック" charset="0"/>
              </a:rPr>
              <a:t>Functional operational service sites</a:t>
            </a:r>
            <a:endParaRPr lang="en-GB" sz="4000" dirty="0">
              <a:solidFill>
                <a:srgbClr val="003399"/>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29662B5D-3050-4D54-B4DD-891A1BDE9BCB}"/>
              </a:ext>
            </a:extLst>
          </p:cNvPr>
          <p:cNvPicPr>
            <a:picLocks noChangeAspect="1"/>
          </p:cNvPicPr>
          <p:nvPr/>
        </p:nvPicPr>
        <p:blipFill>
          <a:blip r:embed="rId3"/>
          <a:stretch>
            <a:fillRect/>
          </a:stretch>
        </p:blipFill>
        <p:spPr>
          <a:xfrm>
            <a:off x="95441" y="771883"/>
            <a:ext cx="8941055" cy="5321413"/>
          </a:xfrm>
          <a:prstGeom prst="rect">
            <a:avLst/>
          </a:prstGeom>
        </p:spPr>
      </p:pic>
    </p:spTree>
    <p:extLst>
      <p:ext uri="{BB962C8B-B14F-4D97-AF65-F5344CB8AC3E}">
        <p14:creationId xmlns:p14="http://schemas.microsoft.com/office/powerpoint/2010/main" val="1871264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778" y="147452"/>
            <a:ext cx="7981662" cy="664094"/>
          </a:xfrm>
        </p:spPr>
        <p:txBody>
          <a:bodyPr>
            <a:noAutofit/>
          </a:bodyPr>
          <a:lstStyle/>
          <a:p>
            <a:r>
              <a:rPr lang="en-GB" sz="3600" b="1" cap="none" dirty="0">
                <a:ln>
                  <a:noFill/>
                </a:ln>
                <a:solidFill>
                  <a:srgbClr val="003A8B"/>
                </a:solidFill>
                <a:latin typeface="Arial"/>
                <a:ea typeface="ＭＳ Ｐゴシック" charset="0"/>
              </a:rPr>
              <a:t>Service Delivery Centre coverage</a:t>
            </a:r>
            <a:endParaRPr lang="en-GB" sz="4000" dirty="0">
              <a:solidFill>
                <a:srgbClr val="003399"/>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1A599308-2410-4096-AF86-C7221C970692}"/>
              </a:ext>
            </a:extLst>
          </p:cNvPr>
          <p:cNvPicPr>
            <a:picLocks noChangeAspect="1"/>
          </p:cNvPicPr>
          <p:nvPr/>
        </p:nvPicPr>
        <p:blipFill>
          <a:blip r:embed="rId3"/>
          <a:stretch>
            <a:fillRect/>
          </a:stretch>
        </p:blipFill>
        <p:spPr>
          <a:xfrm>
            <a:off x="550778" y="801653"/>
            <a:ext cx="7625044" cy="5395245"/>
          </a:xfrm>
          <a:prstGeom prst="rect">
            <a:avLst/>
          </a:prstGeom>
        </p:spPr>
      </p:pic>
    </p:spTree>
    <p:extLst>
      <p:ext uri="{BB962C8B-B14F-4D97-AF65-F5344CB8AC3E}">
        <p14:creationId xmlns:p14="http://schemas.microsoft.com/office/powerpoint/2010/main" val="3221737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778" y="147452"/>
            <a:ext cx="7981662" cy="664094"/>
          </a:xfrm>
        </p:spPr>
        <p:txBody>
          <a:bodyPr>
            <a:noAutofit/>
          </a:bodyPr>
          <a:lstStyle/>
          <a:p>
            <a:r>
              <a:rPr lang="en-GB" sz="3600" b="1" cap="none" dirty="0">
                <a:ln>
                  <a:noFill/>
                </a:ln>
                <a:solidFill>
                  <a:srgbClr val="003A8B"/>
                </a:solidFill>
                <a:latin typeface="Arial"/>
                <a:ea typeface="ＭＳ Ｐゴシック" charset="0"/>
              </a:rPr>
              <a:t>Service Delivery Centre coverage</a:t>
            </a:r>
            <a:endParaRPr lang="en-GB" sz="4000" dirty="0">
              <a:solidFill>
                <a:srgbClr val="003399"/>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95EA35FE-901B-45EB-97C9-F09E9FC538A8}"/>
              </a:ext>
            </a:extLst>
          </p:cNvPr>
          <p:cNvPicPr>
            <a:picLocks noChangeAspect="1"/>
          </p:cNvPicPr>
          <p:nvPr/>
        </p:nvPicPr>
        <p:blipFill>
          <a:blip r:embed="rId3"/>
          <a:stretch>
            <a:fillRect/>
          </a:stretch>
        </p:blipFill>
        <p:spPr>
          <a:xfrm>
            <a:off x="107504" y="811546"/>
            <a:ext cx="8928992" cy="5243805"/>
          </a:xfrm>
          <a:prstGeom prst="rect">
            <a:avLst/>
          </a:prstGeom>
        </p:spPr>
      </p:pic>
    </p:spTree>
    <p:extLst>
      <p:ext uri="{BB962C8B-B14F-4D97-AF65-F5344CB8AC3E}">
        <p14:creationId xmlns:p14="http://schemas.microsoft.com/office/powerpoint/2010/main" val="902811961"/>
      </p:ext>
    </p:extLst>
  </p:cSld>
  <p:clrMapOvr>
    <a:masterClrMapping/>
  </p:clrMapOvr>
</p:sld>
</file>

<file path=ppt/theme/theme1.xml><?xml version="1.0" encoding="utf-8"?>
<a:theme xmlns:a="http://schemas.openxmlformats.org/drawingml/2006/main" name="(NO TOP BORDER) SUFFOLK HIGHWAYS PRESENTATION_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p:properties>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6DDEE387366D9543B8EBE3B527EAEDD2" ma:contentTypeVersion="11" ma:contentTypeDescription="Create a new document." ma:contentTypeScope="" ma:versionID="c7e583fe090d4658b6abe51a8b25762a">
  <xsd:schema xmlns:xsd="http://www.w3.org/2001/XMLSchema" xmlns:p="http://schemas.microsoft.com/office/2006/metadata/properties" targetNamespace="http://schemas.microsoft.com/office/2006/metadata/properties" ma:root="true" ma:fieldsID="73d7d650f316e2c16ec32cd7588fe1e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92DFB3B0-3002-4CC6-B8DF-4F1CC76EAC17}">
  <ds:schemaRefs>
    <ds:schemaRef ds:uri="http://purl.org/dc/dcmitype/"/>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18CA6D2-62EB-4B39-8F97-93F02F6230FC}">
  <ds:schemaRefs>
    <ds:schemaRef ds:uri="http://schemas.microsoft.com/office/2006/metadata/longProperties"/>
  </ds:schemaRefs>
</ds:datastoreItem>
</file>

<file path=customXml/itemProps3.xml><?xml version="1.0" encoding="utf-8"?>
<ds:datastoreItem xmlns:ds="http://schemas.openxmlformats.org/officeDocument/2006/customXml" ds:itemID="{2354C444-378F-4F04-84FA-3A493475027D}">
  <ds:schemaRefs>
    <ds:schemaRef ds:uri="http://schemas.microsoft.com/sharepoint/v3/contenttype/forms"/>
  </ds:schemaRefs>
</ds:datastoreItem>
</file>

<file path=customXml/itemProps4.xml><?xml version="1.0" encoding="utf-8"?>
<ds:datastoreItem xmlns:ds="http://schemas.openxmlformats.org/officeDocument/2006/customXml" ds:itemID="{BF6B6184-0DC5-47C0-A6D6-ED940DC3D7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(NO TOP BORDER) SUFFOLK HIGHWAYS PRESENTATION_TEMPLATE (2)</Template>
  <TotalTime>7205</TotalTime>
  <Words>1863</Words>
  <Application>Microsoft Office PowerPoint</Application>
  <PresentationFormat>On-screen Show (4:3)</PresentationFormat>
  <Paragraphs>563</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(NO TOP BORDER) SUFFOLK HIGHWAYS PRESENTATION_TEMPLATE (2)</vt:lpstr>
      <vt:lpstr> </vt:lpstr>
      <vt:lpstr>Issues to be covered</vt:lpstr>
      <vt:lpstr>Highways Transformation Programme</vt:lpstr>
      <vt:lpstr>The components to integration</vt:lpstr>
      <vt:lpstr>Non-Suffolk Highways services ..</vt:lpstr>
      <vt:lpstr>Suffolk Highways Senior Leadership Team </vt:lpstr>
      <vt:lpstr>Functional operational service sites</vt:lpstr>
      <vt:lpstr>Service Delivery Centre coverage</vt:lpstr>
      <vt:lpstr>Service Delivery Centre coverage</vt:lpstr>
      <vt:lpstr>Service Delivery Centre coverage</vt:lpstr>
      <vt:lpstr>Suffolk Highways contact/information</vt:lpstr>
      <vt:lpstr>Comparative maintenance costs</vt:lpstr>
      <vt:lpstr>New HMOP matrices for defects</vt:lpstr>
      <vt:lpstr>Controlling reactive maintenance</vt:lpstr>
      <vt:lpstr>Changes to gang composition …</vt:lpstr>
      <vt:lpstr>Overall road condition – latest data</vt:lpstr>
      <vt:lpstr>Good road condition/repudiation</vt:lpstr>
      <vt:lpstr>Flooding and drainage</vt:lpstr>
      <vt:lpstr>Area office traffic management scheme requests</vt:lpstr>
      <vt:lpstr>Funding for traffic management</vt:lpstr>
      <vt:lpstr>Impact of traffic management?</vt:lpstr>
      <vt:lpstr>Looking after Suffolk’s highways</vt:lpstr>
      <vt:lpstr>Funding the routine work ……</vt:lpstr>
      <vt:lpstr>The revenue budget split ……</vt:lpstr>
      <vt:lpstr>The capital allocation split ……</vt:lpstr>
      <vt:lpstr>Proving Services/Future Highways Research Club</vt:lpstr>
      <vt:lpstr>Value for money assessment </vt:lpstr>
      <vt:lpstr>SCC and other local authority assessments</vt:lpstr>
      <vt:lpstr>Potential to improve to flagship status …</vt:lpstr>
      <vt:lpstr>Any questions?</vt:lpstr>
    </vt:vector>
  </TitlesOfParts>
  <Company>Kier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Ford, Jonathan</dc:creator>
  <cp:lastModifiedBy>Microsoft</cp:lastModifiedBy>
  <cp:revision>237</cp:revision>
  <cp:lastPrinted>2017-07-27T17:28:51Z</cp:lastPrinted>
  <dcterms:created xsi:type="dcterms:W3CDTF">2015-12-02T09:35:02Z</dcterms:created>
  <dcterms:modified xsi:type="dcterms:W3CDTF">2017-09-30T17:40:16Z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TaxHTField">
    <vt:lpwstr/>
  </property>
  <property fmtid="{D5CDD505-2E9C-101B-9397-08002B2CF9AE}" pid="3" name="TaxKeyword">
    <vt:lpwstr/>
  </property>
  <property fmtid="{D5CDD505-2E9C-101B-9397-08002B2CF9AE}" pid="4" name="TaxCatchAll">
    <vt:lpwstr/>
  </property>
  <property fmtid="{D5CDD505-2E9C-101B-9397-08002B2CF9AE}" pid="5" name="PublishingExpirationDate">
    <vt:lpwstr/>
  </property>
  <property fmtid="{D5CDD505-2E9C-101B-9397-08002B2CF9AE}" pid="6" name="PublishingStartDate">
    <vt:lpwstr/>
  </property>
  <property fmtid="{D5CDD505-2E9C-101B-9397-08002B2CF9AE}" pid="7" name="ContentTypeId">
    <vt:lpwstr>0x0101006DDEE387366D9543B8EBE3B527EAEDD2</vt:lpwstr>
  </property>
</Properties>
</file>